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9" r:id="rId3"/>
    <p:sldId id="262" r:id="rId4"/>
    <p:sldId id="264" r:id="rId5"/>
    <p:sldId id="265" r:id="rId6"/>
    <p:sldId id="266" r:id="rId7"/>
    <p:sldId id="289" r:id="rId8"/>
    <p:sldId id="271" r:id="rId9"/>
    <p:sldId id="272" r:id="rId10"/>
    <p:sldId id="274" r:id="rId11"/>
    <p:sldId id="275" r:id="rId12"/>
    <p:sldId id="276" r:id="rId13"/>
    <p:sldId id="279" r:id="rId14"/>
    <p:sldId id="280" r:id="rId15"/>
    <p:sldId id="278" r:id="rId16"/>
    <p:sldId id="270" r:id="rId17"/>
    <p:sldId id="290" r:id="rId18"/>
    <p:sldId id="293" r:id="rId19"/>
    <p:sldId id="294" r:id="rId20"/>
    <p:sldId id="295" r:id="rId21"/>
    <p:sldId id="282" r:id="rId22"/>
    <p:sldId id="296" r:id="rId23"/>
    <p:sldId id="285" r:id="rId24"/>
    <p:sldId id="286" r:id="rId25"/>
    <p:sldId id="287" r:id="rId26"/>
    <p:sldId id="288" r:id="rId27"/>
  </p:sldIdLst>
  <p:sldSz cx="9144000" cy="129667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>
        <p:scale>
          <a:sx n="81" d="100"/>
          <a:sy n="81" d="100"/>
        </p:scale>
        <p:origin x="-6216" y="-1520"/>
      </p:cViewPr>
      <p:guideLst>
        <p:guide orient="horz" pos="4084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printerSettings" Target="printerSettings/printerSettings1.bin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1" y="4028086"/>
            <a:ext cx="7772400" cy="2779437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7347798"/>
            <a:ext cx="6400800" cy="3313712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B723D5-B842-A84B-8435-2B02229FBDAB}" type="datetimeFigureOut">
              <a:rPr lang="en-US" smtClean="0"/>
              <a:t>15/01/18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F7742-F8FA-D643-AC0F-E4D551C56A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0191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B723D5-B842-A84B-8435-2B02229FBDAB}" type="datetimeFigureOut">
              <a:rPr lang="en-US" smtClean="0"/>
              <a:t>15/01/18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F7742-F8FA-D643-AC0F-E4D551C56A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1978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519273"/>
            <a:ext cx="2057400" cy="11063718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519273"/>
            <a:ext cx="6019800" cy="11063718"/>
          </a:xfr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B723D5-B842-A84B-8435-2B02229FBDAB}" type="datetimeFigureOut">
              <a:rPr lang="en-US" smtClean="0"/>
              <a:t>15/01/18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F7742-F8FA-D643-AC0F-E4D551C56A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6562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B723D5-B842-A84B-8435-2B02229FBDAB}" type="datetimeFigureOut">
              <a:rPr lang="en-US" smtClean="0"/>
              <a:t>15/01/18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F7742-F8FA-D643-AC0F-E4D551C56A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842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8332307"/>
            <a:ext cx="7772400" cy="2575331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5495845"/>
            <a:ext cx="7772400" cy="2836464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B723D5-B842-A84B-8435-2B02229FBDAB}" type="datetimeFigureOut">
              <a:rPr lang="en-US" smtClean="0"/>
              <a:t>15/01/18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F7742-F8FA-D643-AC0F-E4D551C56A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8449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3025568"/>
            <a:ext cx="4038600" cy="855742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3025568"/>
            <a:ext cx="4038600" cy="855742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B723D5-B842-A84B-8435-2B02229FBDAB}" type="datetimeFigureOut">
              <a:rPr lang="en-US" smtClean="0"/>
              <a:t>15/01/18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F7742-F8FA-D643-AC0F-E4D551C56A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6511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902500"/>
            <a:ext cx="4040188" cy="1209624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4112126"/>
            <a:ext cx="4040188" cy="747086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1" y="2902500"/>
            <a:ext cx="4041775" cy="1209624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1" y="4112126"/>
            <a:ext cx="4041775" cy="747086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B723D5-B842-A84B-8435-2B02229FBDAB}" type="datetimeFigureOut">
              <a:rPr lang="en-US" smtClean="0"/>
              <a:t>15/01/18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F7742-F8FA-D643-AC0F-E4D551C56A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8880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B723D5-B842-A84B-8435-2B02229FBDAB}" type="datetimeFigureOut">
              <a:rPr lang="en-US" smtClean="0"/>
              <a:t>15/01/18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F7742-F8FA-D643-AC0F-E4D551C56A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9644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B723D5-B842-A84B-8435-2B02229FBDAB}" type="datetimeFigureOut">
              <a:rPr lang="en-US" smtClean="0"/>
              <a:t>15/01/18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F7742-F8FA-D643-AC0F-E4D551C56A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0167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6" y="516267"/>
            <a:ext cx="3008313" cy="219713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1" y="516269"/>
            <a:ext cx="5111750" cy="1106672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6" y="2713406"/>
            <a:ext cx="3008313" cy="886958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B723D5-B842-A84B-8435-2B02229FBDAB}" type="datetimeFigureOut">
              <a:rPr lang="en-US" smtClean="0"/>
              <a:t>15/01/18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F7742-F8FA-D643-AC0F-E4D551C56A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784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9076691"/>
            <a:ext cx="5486400" cy="107155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1158600"/>
            <a:ext cx="5486400" cy="778002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10148246"/>
            <a:ext cx="5486400" cy="152178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B723D5-B842-A84B-8435-2B02229FBDAB}" type="datetimeFigureOut">
              <a:rPr lang="en-US" smtClean="0"/>
              <a:t>15/01/18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F7742-F8FA-D643-AC0F-E4D551C56A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3719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19269"/>
            <a:ext cx="8229600" cy="21611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3025568"/>
            <a:ext cx="8229600" cy="85574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2018214"/>
            <a:ext cx="2133600" cy="69035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B723D5-B842-A84B-8435-2B02229FBDAB}" type="datetimeFigureOut">
              <a:rPr lang="en-US" smtClean="0"/>
              <a:t>15/01/18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12018214"/>
            <a:ext cx="2895600" cy="69035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12018214"/>
            <a:ext cx="2133600" cy="69035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2F7742-F8FA-D643-AC0F-E4D551C56A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5813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2.png"/><Relationship Id="rId3" Type="http://schemas.openxmlformats.org/officeDocument/2006/relationships/image" Target="../media/image4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4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Relationship Id="rId3" Type="http://schemas.openxmlformats.org/officeDocument/2006/relationships/image" Target="../media/image4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4" Type="http://schemas.openxmlformats.org/officeDocument/2006/relationships/image" Target="../media/image46.png"/><Relationship Id="rId5" Type="http://schemas.openxmlformats.org/officeDocument/2006/relationships/image" Target="../media/image47.png"/><Relationship Id="rId6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4" Type="http://schemas.openxmlformats.org/officeDocument/2006/relationships/image" Target="../media/image54.png"/><Relationship Id="rId5" Type="http://schemas.openxmlformats.org/officeDocument/2006/relationships/image" Target="../media/image55.png"/><Relationship Id="rId6" Type="http://schemas.openxmlformats.org/officeDocument/2006/relationships/image" Target="../media/image56.png"/><Relationship Id="rId7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4" Type="http://schemas.openxmlformats.org/officeDocument/2006/relationships/image" Target="../media/image60.png"/><Relationship Id="rId5" Type="http://schemas.openxmlformats.org/officeDocument/2006/relationships/image" Target="../media/image61.png"/><Relationship Id="rId6" Type="http://schemas.openxmlformats.org/officeDocument/2006/relationships/image" Target="../media/image62.png"/><Relationship Id="rId7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4" Type="http://schemas.openxmlformats.org/officeDocument/2006/relationships/image" Target="../media/image54.png"/><Relationship Id="rId5" Type="http://schemas.openxmlformats.org/officeDocument/2006/relationships/image" Target="../media/image58.png"/><Relationship Id="rId6" Type="http://schemas.openxmlformats.org/officeDocument/2006/relationships/image" Target="../media/image59.png"/><Relationship Id="rId7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6.png"/><Relationship Id="rId6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4" Type="http://schemas.openxmlformats.org/officeDocument/2006/relationships/image" Target="../media/image63.png"/><Relationship Id="rId5" Type="http://schemas.openxmlformats.org/officeDocument/2006/relationships/image" Target="../media/image55.png"/><Relationship Id="rId6" Type="http://schemas.openxmlformats.org/officeDocument/2006/relationships/image" Target="../media/image56.png"/><Relationship Id="rId7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4" Type="http://schemas.openxmlformats.org/officeDocument/2006/relationships/image" Target="../media/image67.png"/><Relationship Id="rId5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png"/><Relationship Id="rId3" Type="http://schemas.openxmlformats.org/officeDocument/2006/relationships/image" Target="../media/image7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4" Type="http://schemas.openxmlformats.org/officeDocument/2006/relationships/image" Target="../media/image72.png"/><Relationship Id="rId5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23.png"/><Relationship Id="rId8" Type="http://schemas.openxmlformats.org/officeDocument/2006/relationships/image" Target="../media/image24.png"/><Relationship Id="rId9" Type="http://schemas.openxmlformats.org/officeDocument/2006/relationships/image" Target="../media/image25.png"/><Relationship Id="rId1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2.png"/><Relationship Id="rId6" Type="http://schemas.openxmlformats.org/officeDocument/2006/relationships/image" Target="../media/image5.png"/><Relationship Id="rId7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2770" r="1737" b="7490"/>
          <a:stretch/>
        </p:blipFill>
        <p:spPr>
          <a:xfrm>
            <a:off x="117129" y="3668819"/>
            <a:ext cx="8731862" cy="147338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15969" r="2034" b="7620"/>
          <a:stretch/>
        </p:blipFill>
        <p:spPr>
          <a:xfrm>
            <a:off x="4827977" y="1173879"/>
            <a:ext cx="2103548" cy="234647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4"/>
          <a:srcRect l="6327" r="15582" b="12291"/>
          <a:stretch/>
        </p:blipFill>
        <p:spPr>
          <a:xfrm>
            <a:off x="117129" y="1254126"/>
            <a:ext cx="4710848" cy="223895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121076" y="168726"/>
            <a:ext cx="2917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/>
              <a:t>Software Comparison Figures</a:t>
            </a:r>
            <a:endParaRPr lang="en-US" u="sng" dirty="0"/>
          </a:p>
        </p:txBody>
      </p:sp>
      <p:pic>
        <p:nvPicPr>
          <p:cNvPr id="33" name="Picture 32" descr="Screen Shot 2017-10-23 at 14.54.58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6" t="1244" r="45568" b="65599"/>
          <a:stretch/>
        </p:blipFill>
        <p:spPr>
          <a:xfrm>
            <a:off x="109243" y="5142207"/>
            <a:ext cx="4780043" cy="2311224"/>
          </a:xfrm>
          <a:prstGeom prst="rect">
            <a:avLst/>
          </a:prstGeom>
        </p:spPr>
      </p:pic>
      <p:pic>
        <p:nvPicPr>
          <p:cNvPr id="34" name="Picture 33" descr="Screen Shot 2017-10-23 at 14.54.58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5" t="41530" r="75674" b="27577"/>
          <a:stretch/>
        </p:blipFill>
        <p:spPr>
          <a:xfrm>
            <a:off x="4827975" y="5221962"/>
            <a:ext cx="1979852" cy="2153461"/>
          </a:xfrm>
          <a:prstGeom prst="rect">
            <a:avLst/>
          </a:prstGeom>
        </p:spPr>
      </p:pic>
      <p:pic>
        <p:nvPicPr>
          <p:cNvPr id="35" name="Picture 34" descr="Screen Shot 2017-10-23 at 14.54.58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1" t="76610" r="3200" b="1437"/>
          <a:stretch/>
        </p:blipFill>
        <p:spPr>
          <a:xfrm>
            <a:off x="109243" y="7375424"/>
            <a:ext cx="8739747" cy="1530299"/>
          </a:xfrm>
          <a:prstGeom prst="rect">
            <a:avLst/>
          </a:prstGeom>
        </p:spPr>
      </p:pic>
      <p:pic>
        <p:nvPicPr>
          <p:cNvPr id="36" name="Picture 35" descr="Screen Shot 2017-10-23 at 15.01.11.pn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5" t="1577" r="45482" b="67453"/>
          <a:stretch/>
        </p:blipFill>
        <p:spPr>
          <a:xfrm>
            <a:off x="188121" y="8905722"/>
            <a:ext cx="4701165" cy="2169236"/>
          </a:xfrm>
          <a:prstGeom prst="rect">
            <a:avLst/>
          </a:prstGeom>
        </p:spPr>
      </p:pic>
      <p:pic>
        <p:nvPicPr>
          <p:cNvPr id="37" name="Picture 36" descr="Screen Shot 2017-10-23 at 15.01.11.pn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1" t="40881" r="74122" b="27586"/>
          <a:stretch/>
        </p:blipFill>
        <p:spPr>
          <a:xfrm>
            <a:off x="4889286" y="8992492"/>
            <a:ext cx="2074507" cy="2208678"/>
          </a:xfrm>
          <a:prstGeom prst="rect">
            <a:avLst/>
          </a:prstGeom>
        </p:spPr>
      </p:pic>
      <p:pic>
        <p:nvPicPr>
          <p:cNvPr id="38" name="Picture 37" descr="Screen Shot 2017-10-23 at 15.01.11.pn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6" t="76919" r="2782"/>
          <a:stretch/>
        </p:blipFill>
        <p:spPr>
          <a:xfrm>
            <a:off x="117129" y="11201169"/>
            <a:ext cx="8731861" cy="1616634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117128" y="754993"/>
            <a:ext cx="7683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/>
              <a:t>ds000001 </a:t>
            </a:r>
            <a:r>
              <a:rPr lang="en-US" u="sng" dirty="0" smtClean="0"/>
              <a:t>Reproduction Excursion Set Map Slice Comparisons </a:t>
            </a:r>
            <a:endParaRPr lang="en-US" u="sng" dirty="0"/>
          </a:p>
        </p:txBody>
      </p:sp>
      <p:pic>
        <p:nvPicPr>
          <p:cNvPr id="40" name="Picture 39" descr="Screen Shot 2017-10-23 at 15.25.30.png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31" r="35566" b="65922"/>
          <a:stretch/>
        </p:blipFill>
        <p:spPr>
          <a:xfrm>
            <a:off x="6931525" y="1128788"/>
            <a:ext cx="603759" cy="2391562"/>
          </a:xfrm>
          <a:prstGeom prst="rect">
            <a:avLst/>
          </a:prstGeom>
        </p:spPr>
      </p:pic>
      <p:pic>
        <p:nvPicPr>
          <p:cNvPr id="41" name="Picture 40" descr="Screen Shot 2017-10-23 at 15.25.30.png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31" t="2256" r="35566" b="65922"/>
          <a:stretch/>
        </p:blipFill>
        <p:spPr>
          <a:xfrm>
            <a:off x="6931525" y="5142208"/>
            <a:ext cx="603759" cy="2233215"/>
          </a:xfrm>
          <a:prstGeom prst="rect">
            <a:avLst/>
          </a:prstGeom>
        </p:spPr>
      </p:pic>
      <p:pic>
        <p:nvPicPr>
          <p:cNvPr id="42" name="Picture 41" descr="Screen Shot 2017-10-23 at 15.25.30.png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31" t="2256" r="35566" b="65922"/>
          <a:stretch/>
        </p:blipFill>
        <p:spPr>
          <a:xfrm>
            <a:off x="6931525" y="8967956"/>
            <a:ext cx="603759" cy="2233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3162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3988"/>
          <a:stretch/>
        </p:blipFill>
        <p:spPr>
          <a:xfrm>
            <a:off x="0" y="1270506"/>
            <a:ext cx="7023496" cy="2819400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117128" y="754993"/>
            <a:ext cx="8318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/>
              <a:t>ds000109 </a:t>
            </a:r>
            <a:r>
              <a:rPr lang="en-US" u="sng" dirty="0" smtClean="0"/>
              <a:t>Reproduction T-Statistic Map Slice Comparisons</a:t>
            </a:r>
            <a:endParaRPr lang="en-US" u="sn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3988"/>
          <a:stretch/>
        </p:blipFill>
        <p:spPr>
          <a:xfrm>
            <a:off x="0" y="4016625"/>
            <a:ext cx="7023496" cy="28194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l="3988"/>
          <a:stretch/>
        </p:blipFill>
        <p:spPr>
          <a:xfrm>
            <a:off x="0" y="6836025"/>
            <a:ext cx="7023496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7797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3988"/>
          <a:stretch/>
        </p:blipFill>
        <p:spPr>
          <a:xfrm>
            <a:off x="0" y="1270506"/>
            <a:ext cx="7023496" cy="2819400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117128" y="754993"/>
            <a:ext cx="8318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/>
              <a:t>ds000109 </a:t>
            </a:r>
            <a:r>
              <a:rPr lang="en-US" u="sng" dirty="0" smtClean="0"/>
              <a:t>Permutation Test T-Statistic Map Slice Comparisons</a:t>
            </a:r>
            <a:endParaRPr lang="en-US" u="sn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3988"/>
          <a:stretch/>
        </p:blipFill>
        <p:spPr>
          <a:xfrm>
            <a:off x="0" y="4089906"/>
            <a:ext cx="7023496" cy="28194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l="3988"/>
          <a:stretch/>
        </p:blipFill>
        <p:spPr>
          <a:xfrm>
            <a:off x="0" y="6909306"/>
            <a:ext cx="7023496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0531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3988"/>
          <a:stretch/>
        </p:blipFill>
        <p:spPr>
          <a:xfrm>
            <a:off x="0" y="1270506"/>
            <a:ext cx="7023496" cy="2819400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117128" y="754993"/>
            <a:ext cx="8318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/>
              <a:t>ds120 Reproduction F-Statistic Map Slice Comparisons</a:t>
            </a:r>
            <a:endParaRPr lang="en-US" u="sng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3988"/>
          <a:stretch/>
        </p:blipFill>
        <p:spPr>
          <a:xfrm>
            <a:off x="0" y="4089906"/>
            <a:ext cx="7023496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6730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28" y="1124325"/>
            <a:ext cx="6121400" cy="3530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24910" y="20209678"/>
            <a:ext cx="299559" cy="158454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17128" y="754993"/>
            <a:ext cx="8318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/>
              <a:t>ds000001 </a:t>
            </a:r>
            <a:r>
              <a:rPr lang="en-US" u="sng" dirty="0" smtClean="0"/>
              <a:t>Euler Characteristics</a:t>
            </a:r>
            <a:endParaRPr lang="en-US" u="sn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128" y="4654925"/>
            <a:ext cx="6121400" cy="353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8380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28" y="1124325"/>
            <a:ext cx="6045200" cy="3530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24910" y="20209678"/>
            <a:ext cx="299559" cy="158454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17128" y="754993"/>
            <a:ext cx="8318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/>
              <a:t>ds000109 </a:t>
            </a:r>
            <a:r>
              <a:rPr lang="en-US" u="sng" dirty="0" smtClean="0"/>
              <a:t>Euler Characteristics</a:t>
            </a:r>
            <a:endParaRPr lang="en-US" u="sn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128" y="4654925"/>
            <a:ext cx="6121400" cy="353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9246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28" y="1124325"/>
            <a:ext cx="6121400" cy="3530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24910" y="20209678"/>
            <a:ext cx="299559" cy="158454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17128" y="754993"/>
            <a:ext cx="8318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/>
              <a:t>ds000120 </a:t>
            </a:r>
            <a:r>
              <a:rPr lang="en-US" u="sng" dirty="0" smtClean="0"/>
              <a:t>Euler Characteristics</a:t>
            </a:r>
            <a:endParaRPr lang="en-US" u="sng" dirty="0"/>
          </a:p>
        </p:txBody>
      </p:sp>
    </p:spTree>
    <p:extLst>
      <p:ext uri="{BB962C8B-B14F-4D97-AF65-F5344CB8AC3E}">
        <p14:creationId xmlns:p14="http://schemas.microsoft.com/office/powerpoint/2010/main" val="9608380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oup 51"/>
          <p:cNvGrpSpPr/>
          <p:nvPr/>
        </p:nvGrpSpPr>
        <p:grpSpPr>
          <a:xfrm rot="16200000">
            <a:off x="-1452289" y="2072575"/>
            <a:ext cx="12026525" cy="8837204"/>
            <a:chOff x="523236" y="184417"/>
            <a:chExt cx="12026525" cy="8837204"/>
          </a:xfrm>
        </p:grpSpPr>
        <p:pic>
          <p:nvPicPr>
            <p:cNvPr id="53" name="Picture 52"/>
            <p:cNvPicPr>
              <a:picLocks noChangeAspect="1"/>
            </p:cNvPicPr>
            <p:nvPr/>
          </p:nvPicPr>
          <p:blipFill rotWithShape="1">
            <a:blip r:embed="rId2"/>
            <a:srcRect t="7524" r="16852"/>
            <a:stretch/>
          </p:blipFill>
          <p:spPr>
            <a:xfrm>
              <a:off x="1149270" y="1639696"/>
              <a:ext cx="5089807" cy="3264970"/>
            </a:xfrm>
            <a:prstGeom prst="rect">
              <a:avLst/>
            </a:prstGeom>
          </p:spPr>
        </p:pic>
        <p:grpSp>
          <p:nvGrpSpPr>
            <p:cNvPr id="54" name="Group 53"/>
            <p:cNvGrpSpPr/>
            <p:nvPr/>
          </p:nvGrpSpPr>
          <p:grpSpPr>
            <a:xfrm>
              <a:off x="523236" y="184417"/>
              <a:ext cx="12026525" cy="8837204"/>
              <a:chOff x="366195" y="152869"/>
              <a:chExt cx="12026525" cy="8837204"/>
            </a:xfrm>
          </p:grpSpPr>
          <p:sp>
            <p:nvSpPr>
              <p:cNvPr id="58" name="Rectangle 57"/>
              <p:cNvSpPr/>
              <p:nvPr/>
            </p:nvSpPr>
            <p:spPr>
              <a:xfrm>
                <a:off x="2139522" y="5580504"/>
                <a:ext cx="2942744" cy="19816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7974019" y="5650031"/>
                <a:ext cx="2888054" cy="21392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7910360" y="1608148"/>
                <a:ext cx="3142749" cy="8841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366195" y="1123055"/>
                <a:ext cx="12026525" cy="393350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TextBox 61"/>
              <p:cNvSpPr txBox="1"/>
              <p:nvPr/>
            </p:nvSpPr>
            <p:spPr>
              <a:xfrm>
                <a:off x="4966037" y="1131094"/>
                <a:ext cx="3165093" cy="477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u="sng" dirty="0" smtClean="0"/>
                  <a:t>Reproduction Analyses</a:t>
                </a:r>
                <a:endParaRPr lang="en-US" u="sng" dirty="0"/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366195" y="637962"/>
                <a:ext cx="12026525" cy="48509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TextBox 63"/>
              <p:cNvSpPr txBox="1"/>
              <p:nvPr/>
            </p:nvSpPr>
            <p:spPr>
              <a:xfrm>
                <a:off x="3039039" y="691823"/>
                <a:ext cx="10981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u="sng" dirty="0" smtClean="0"/>
                  <a:t>ds000001</a:t>
                </a:r>
                <a:endParaRPr lang="en-US" u="sng" dirty="0"/>
              </a:p>
            </p:txBody>
          </p:sp>
          <p:sp>
            <p:nvSpPr>
              <p:cNvPr id="65" name="TextBox 64"/>
              <p:cNvSpPr txBox="1"/>
              <p:nvPr/>
            </p:nvSpPr>
            <p:spPr>
              <a:xfrm>
                <a:off x="8818206" y="691824"/>
                <a:ext cx="10981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u="sng" dirty="0" smtClean="0"/>
                  <a:t>ds000109</a:t>
                </a:r>
                <a:endParaRPr lang="en-US" u="sng" dirty="0"/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366195" y="152869"/>
                <a:ext cx="12026525" cy="48509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TextBox 66"/>
              <p:cNvSpPr txBox="1"/>
              <p:nvPr/>
            </p:nvSpPr>
            <p:spPr>
              <a:xfrm>
                <a:off x="5137192" y="152869"/>
                <a:ext cx="2840422" cy="477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u="sng" dirty="0" smtClean="0"/>
                  <a:t>Euler Characteristics</a:t>
                </a:r>
                <a:endParaRPr lang="en-US" u="sng" dirty="0"/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366195" y="5056564"/>
                <a:ext cx="12026525" cy="393350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TextBox 68"/>
              <p:cNvSpPr txBox="1"/>
              <p:nvPr/>
            </p:nvSpPr>
            <p:spPr>
              <a:xfrm>
                <a:off x="4966037" y="5172981"/>
                <a:ext cx="3653195" cy="477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u="sng" dirty="0" smtClean="0"/>
                  <a:t>Permutation Test Analyses</a:t>
                </a:r>
                <a:endParaRPr lang="en-US" u="sng" dirty="0"/>
              </a:p>
            </p:txBody>
          </p:sp>
          <p:sp>
            <p:nvSpPr>
              <p:cNvPr id="70" name="Rounded Rectangle 69"/>
              <p:cNvSpPr/>
              <p:nvPr/>
            </p:nvSpPr>
            <p:spPr>
              <a:xfrm>
                <a:off x="763414" y="4551297"/>
                <a:ext cx="1043233" cy="1069085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71" name="Picture 70" descr="Screen Shot 2017-10-24 at 14.06.57.png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3625" t="55557" r="4274" b="34770"/>
              <a:stretch/>
            </p:blipFill>
            <p:spPr>
              <a:xfrm>
                <a:off x="795940" y="4636910"/>
                <a:ext cx="946150" cy="884493"/>
              </a:xfrm>
              <a:prstGeom prst="rect">
                <a:avLst/>
              </a:prstGeom>
            </p:spPr>
          </p:pic>
        </p:grpSp>
        <p:pic>
          <p:nvPicPr>
            <p:cNvPr id="55" name="Picture 54"/>
            <p:cNvPicPr>
              <a:picLocks noChangeAspect="1"/>
            </p:cNvPicPr>
            <p:nvPr/>
          </p:nvPicPr>
          <p:blipFill rotWithShape="1">
            <a:blip r:embed="rId4"/>
            <a:srcRect t="6946" r="17150" b="1"/>
            <a:stretch/>
          </p:blipFill>
          <p:spPr>
            <a:xfrm>
              <a:off x="1167461" y="5736293"/>
              <a:ext cx="5071616" cy="3285328"/>
            </a:xfrm>
            <a:prstGeom prst="rect">
              <a:avLst/>
            </a:prstGeom>
          </p:spPr>
        </p:pic>
        <p:pic>
          <p:nvPicPr>
            <p:cNvPr id="56" name="Picture 55"/>
            <p:cNvPicPr>
              <a:picLocks noChangeAspect="1"/>
            </p:cNvPicPr>
            <p:nvPr/>
          </p:nvPicPr>
          <p:blipFill rotWithShape="1">
            <a:blip r:embed="rId5"/>
            <a:srcRect t="7524" r="13952"/>
            <a:stretch/>
          </p:blipFill>
          <p:spPr>
            <a:xfrm>
              <a:off x="6921500" y="1639696"/>
              <a:ext cx="5201707" cy="3264970"/>
            </a:xfrm>
            <a:prstGeom prst="rect">
              <a:avLst/>
            </a:prstGeom>
          </p:spPr>
        </p:pic>
        <p:pic>
          <p:nvPicPr>
            <p:cNvPr id="57" name="Picture 56"/>
            <p:cNvPicPr>
              <a:picLocks noChangeAspect="1"/>
            </p:cNvPicPr>
            <p:nvPr/>
          </p:nvPicPr>
          <p:blipFill rotWithShape="1">
            <a:blip r:embed="rId6"/>
            <a:srcRect t="6947" r="13780"/>
            <a:stretch/>
          </p:blipFill>
          <p:spPr>
            <a:xfrm>
              <a:off x="6845300" y="5736293"/>
              <a:ext cx="5277907" cy="328532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463917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39378" y="1278474"/>
            <a:ext cx="4534933" cy="11656182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39378" y="682169"/>
            <a:ext cx="9069866" cy="596305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39378" y="85864"/>
            <a:ext cx="9069865" cy="596305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39379" y="205115"/>
            <a:ext cx="9069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 smtClean="0"/>
              <a:t>Bland-Altman Plots: </a:t>
            </a:r>
            <a:r>
              <a:rPr lang="en-US" u="sng" dirty="0" smtClean="0"/>
              <a:t>ds000001</a:t>
            </a:r>
            <a:endParaRPr lang="en-US" u="sng" dirty="0"/>
          </a:p>
        </p:txBody>
      </p:sp>
      <p:sp>
        <p:nvSpPr>
          <p:cNvPr id="16" name="TextBox 15"/>
          <p:cNvSpPr txBox="1"/>
          <p:nvPr/>
        </p:nvSpPr>
        <p:spPr>
          <a:xfrm>
            <a:off x="39378" y="793958"/>
            <a:ext cx="4534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 smtClean="0"/>
              <a:t>Reproduction Analyses</a:t>
            </a:r>
            <a:endParaRPr lang="en-US" u="sng" dirty="0"/>
          </a:p>
        </p:txBody>
      </p:sp>
      <p:sp>
        <p:nvSpPr>
          <p:cNvPr id="17" name="TextBox 16"/>
          <p:cNvSpPr txBox="1"/>
          <p:nvPr/>
        </p:nvSpPr>
        <p:spPr>
          <a:xfrm>
            <a:off x="4565470" y="793958"/>
            <a:ext cx="45437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 smtClean="0"/>
              <a:t>Permutation Tests</a:t>
            </a:r>
            <a:endParaRPr lang="en-US" u="sng" dirty="0"/>
          </a:p>
        </p:txBody>
      </p:sp>
      <p:sp>
        <p:nvSpPr>
          <p:cNvPr id="19" name="Rectangle 18"/>
          <p:cNvSpPr/>
          <p:nvPr/>
        </p:nvSpPr>
        <p:spPr>
          <a:xfrm>
            <a:off x="4574311" y="1278474"/>
            <a:ext cx="4534933" cy="11656182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/>
          <a:srcRect r="51255"/>
          <a:stretch/>
        </p:blipFill>
        <p:spPr>
          <a:xfrm>
            <a:off x="105873" y="5169128"/>
            <a:ext cx="4457285" cy="389878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3"/>
          <a:srcRect t="8343" r="50527"/>
          <a:stretch/>
        </p:blipFill>
        <p:spPr>
          <a:xfrm>
            <a:off x="39378" y="1349862"/>
            <a:ext cx="4523780" cy="3819266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4"/>
          <a:srcRect r="51255"/>
          <a:stretch/>
        </p:blipFill>
        <p:spPr>
          <a:xfrm>
            <a:off x="105873" y="9067914"/>
            <a:ext cx="4457285" cy="3898786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5"/>
          <a:srcRect t="8048" r="50283"/>
          <a:stretch/>
        </p:blipFill>
        <p:spPr>
          <a:xfrm>
            <a:off x="4597915" y="1349862"/>
            <a:ext cx="4546085" cy="3890654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6"/>
          <a:srcRect r="50664"/>
          <a:stretch/>
        </p:blipFill>
        <p:spPr>
          <a:xfrm>
            <a:off x="4597915" y="5169128"/>
            <a:ext cx="4511328" cy="391382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7"/>
          <a:srcRect r="50664"/>
          <a:stretch/>
        </p:blipFill>
        <p:spPr>
          <a:xfrm>
            <a:off x="4597915" y="9052880"/>
            <a:ext cx="4511328" cy="3913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0620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6645" r="50502"/>
          <a:stretch/>
        </p:blipFill>
        <p:spPr>
          <a:xfrm>
            <a:off x="110387" y="1278474"/>
            <a:ext cx="4526091" cy="393483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9378" y="1278474"/>
            <a:ext cx="4534933" cy="11656182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39378" y="682169"/>
            <a:ext cx="9069866" cy="596305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39378" y="85864"/>
            <a:ext cx="9069865" cy="596305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39379" y="205115"/>
            <a:ext cx="9069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 smtClean="0"/>
              <a:t>Bland-Altman Plots: </a:t>
            </a:r>
            <a:r>
              <a:rPr lang="en-US" u="sng" dirty="0" smtClean="0"/>
              <a:t>ds000109</a:t>
            </a:r>
            <a:endParaRPr lang="en-US" u="sng" dirty="0"/>
          </a:p>
        </p:txBody>
      </p:sp>
      <p:sp>
        <p:nvSpPr>
          <p:cNvPr id="16" name="TextBox 15"/>
          <p:cNvSpPr txBox="1"/>
          <p:nvPr/>
        </p:nvSpPr>
        <p:spPr>
          <a:xfrm>
            <a:off x="39378" y="793958"/>
            <a:ext cx="4534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 smtClean="0"/>
              <a:t>Reproduction Analyses</a:t>
            </a:r>
            <a:endParaRPr lang="en-US" u="sng" dirty="0"/>
          </a:p>
        </p:txBody>
      </p:sp>
      <p:sp>
        <p:nvSpPr>
          <p:cNvPr id="17" name="TextBox 16"/>
          <p:cNvSpPr txBox="1"/>
          <p:nvPr/>
        </p:nvSpPr>
        <p:spPr>
          <a:xfrm>
            <a:off x="4565470" y="793958"/>
            <a:ext cx="45437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 smtClean="0"/>
              <a:t>Permutation Tests</a:t>
            </a:r>
            <a:endParaRPr lang="en-US" u="sng" dirty="0"/>
          </a:p>
        </p:txBody>
      </p:sp>
      <p:sp>
        <p:nvSpPr>
          <p:cNvPr id="19" name="Rectangle 18"/>
          <p:cNvSpPr/>
          <p:nvPr/>
        </p:nvSpPr>
        <p:spPr>
          <a:xfrm>
            <a:off x="4574311" y="1278474"/>
            <a:ext cx="4534933" cy="11656182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r="50502"/>
          <a:stretch/>
        </p:blipFill>
        <p:spPr>
          <a:xfrm>
            <a:off x="110387" y="5213304"/>
            <a:ext cx="4526091" cy="389878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r="50502"/>
          <a:stretch/>
        </p:blipFill>
        <p:spPr>
          <a:xfrm>
            <a:off x="110387" y="9067914"/>
            <a:ext cx="4526091" cy="389878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/>
          <a:srcRect t="9008" r="51085"/>
          <a:stretch/>
        </p:blipFill>
        <p:spPr>
          <a:xfrm>
            <a:off x="4574311" y="1378070"/>
            <a:ext cx="4472765" cy="383523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6"/>
          <a:srcRect r="51085"/>
          <a:stretch/>
        </p:blipFill>
        <p:spPr>
          <a:xfrm>
            <a:off x="4574311" y="5213304"/>
            <a:ext cx="4472765" cy="389878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7"/>
          <a:srcRect r="51085"/>
          <a:stretch/>
        </p:blipFill>
        <p:spPr>
          <a:xfrm>
            <a:off x="4574311" y="9067914"/>
            <a:ext cx="4472765" cy="3898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61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9378" y="1278474"/>
            <a:ext cx="4534933" cy="11656182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9378" y="682169"/>
            <a:ext cx="9069866" cy="596305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9378" y="85864"/>
            <a:ext cx="9069865" cy="596305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9379" y="205115"/>
            <a:ext cx="9069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 smtClean="0"/>
              <a:t>Bland-Altman Plots: Reproduction Analyses</a:t>
            </a:r>
            <a:endParaRPr lang="en-US" u="sng" dirty="0"/>
          </a:p>
        </p:txBody>
      </p:sp>
      <p:sp>
        <p:nvSpPr>
          <p:cNvPr id="8" name="TextBox 7"/>
          <p:cNvSpPr txBox="1"/>
          <p:nvPr/>
        </p:nvSpPr>
        <p:spPr>
          <a:xfrm>
            <a:off x="39378" y="793958"/>
            <a:ext cx="4534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 smtClean="0"/>
              <a:t>ds000001</a:t>
            </a:r>
            <a:endParaRPr lang="en-US" u="sng" dirty="0"/>
          </a:p>
        </p:txBody>
      </p:sp>
      <p:sp>
        <p:nvSpPr>
          <p:cNvPr id="9" name="TextBox 8"/>
          <p:cNvSpPr txBox="1"/>
          <p:nvPr/>
        </p:nvSpPr>
        <p:spPr>
          <a:xfrm>
            <a:off x="4565470" y="793958"/>
            <a:ext cx="45437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 smtClean="0"/>
              <a:t>ds000109</a:t>
            </a:r>
            <a:endParaRPr lang="en-US" u="sng" dirty="0"/>
          </a:p>
        </p:txBody>
      </p:sp>
      <p:sp>
        <p:nvSpPr>
          <p:cNvPr id="10" name="Rectangle 9"/>
          <p:cNvSpPr/>
          <p:nvPr/>
        </p:nvSpPr>
        <p:spPr>
          <a:xfrm>
            <a:off x="4574311" y="1278474"/>
            <a:ext cx="4534933" cy="11656182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2"/>
          <a:srcRect r="51255"/>
          <a:stretch/>
        </p:blipFill>
        <p:spPr>
          <a:xfrm>
            <a:off x="105873" y="5169128"/>
            <a:ext cx="4457285" cy="389878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/>
          <a:srcRect t="8343" r="50527"/>
          <a:stretch/>
        </p:blipFill>
        <p:spPr>
          <a:xfrm>
            <a:off x="39378" y="1349862"/>
            <a:ext cx="4523780" cy="381926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4"/>
          <a:srcRect r="51255"/>
          <a:stretch/>
        </p:blipFill>
        <p:spPr>
          <a:xfrm>
            <a:off x="105873" y="9067914"/>
            <a:ext cx="4457285" cy="389878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5"/>
          <a:srcRect t="6645" r="50502"/>
          <a:stretch/>
        </p:blipFill>
        <p:spPr>
          <a:xfrm>
            <a:off x="4617909" y="1278474"/>
            <a:ext cx="4526091" cy="393483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6"/>
          <a:srcRect r="50502"/>
          <a:stretch/>
        </p:blipFill>
        <p:spPr>
          <a:xfrm>
            <a:off x="4617909" y="5213304"/>
            <a:ext cx="4526091" cy="3898786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7"/>
          <a:srcRect r="50502"/>
          <a:stretch/>
        </p:blipFill>
        <p:spPr>
          <a:xfrm>
            <a:off x="4617909" y="9067914"/>
            <a:ext cx="4526091" cy="3898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4481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338" r="1767" b="9955"/>
          <a:stretch/>
        </p:blipFill>
        <p:spPr>
          <a:xfrm>
            <a:off x="80285" y="3668819"/>
            <a:ext cx="8768706" cy="143411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14596" t="4710" r="9151" b="8021"/>
          <a:stretch/>
        </p:blipFill>
        <p:spPr>
          <a:xfrm>
            <a:off x="4827976" y="1303689"/>
            <a:ext cx="1956189" cy="221666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/>
          <a:srcRect l="6031" r="15224" b="13164"/>
          <a:stretch/>
        </p:blipFill>
        <p:spPr>
          <a:xfrm>
            <a:off x="117128" y="1303689"/>
            <a:ext cx="4750288" cy="2216662"/>
          </a:xfrm>
          <a:prstGeom prst="rect">
            <a:avLst/>
          </a:prstGeom>
        </p:spPr>
      </p:pic>
      <p:pic>
        <p:nvPicPr>
          <p:cNvPr id="21" name="Picture 20" descr="Screen Shot 2017-10-23 at 15.25.30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2" t="77526" r="2780" b="2399"/>
          <a:stretch/>
        </p:blipFill>
        <p:spPr>
          <a:xfrm>
            <a:off x="125713" y="11201170"/>
            <a:ext cx="8723277" cy="1408840"/>
          </a:xfrm>
          <a:prstGeom prst="rect">
            <a:avLst/>
          </a:prstGeom>
        </p:spPr>
      </p:pic>
      <p:pic>
        <p:nvPicPr>
          <p:cNvPr id="20" name="Picture 19" descr="Screen Shot 2017-10-23 at 15.25.30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1" t="41913" r="74437" b="27669"/>
          <a:stretch/>
        </p:blipFill>
        <p:spPr>
          <a:xfrm>
            <a:off x="4891268" y="9034398"/>
            <a:ext cx="2040257" cy="2134659"/>
          </a:xfrm>
          <a:prstGeom prst="rect">
            <a:avLst/>
          </a:prstGeom>
        </p:spPr>
      </p:pic>
      <p:pic>
        <p:nvPicPr>
          <p:cNvPr id="19" name="Picture 18" descr="Screen Shot 2017-10-23 at 15.25.30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9" t="1347" r="45475" b="65540"/>
          <a:stretch/>
        </p:blipFill>
        <p:spPr>
          <a:xfrm>
            <a:off x="148681" y="8877363"/>
            <a:ext cx="4742586" cy="2323807"/>
          </a:xfrm>
          <a:prstGeom prst="rect">
            <a:avLst/>
          </a:prstGeom>
        </p:spPr>
      </p:pic>
      <p:pic>
        <p:nvPicPr>
          <p:cNvPr id="18" name="Picture 17" descr="Screen Shot 2017-10-23 at 15.12.43.pn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171" r="3213" b="1443"/>
          <a:stretch/>
        </p:blipFill>
        <p:spPr>
          <a:xfrm>
            <a:off x="80285" y="7414797"/>
            <a:ext cx="8850177" cy="1490924"/>
          </a:xfrm>
          <a:prstGeom prst="rect">
            <a:avLst/>
          </a:prstGeom>
        </p:spPr>
      </p:pic>
      <p:pic>
        <p:nvPicPr>
          <p:cNvPr id="17" name="Picture 16" descr="Screen Shot 2017-10-23 at 15.12.43.pn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1" t="41641" r="76967" b="27807"/>
          <a:stretch/>
        </p:blipFill>
        <p:spPr>
          <a:xfrm>
            <a:off x="4867416" y="5245530"/>
            <a:ext cx="1916749" cy="2129893"/>
          </a:xfrm>
          <a:prstGeom prst="rect">
            <a:avLst/>
          </a:prstGeom>
        </p:spPr>
      </p:pic>
      <p:pic>
        <p:nvPicPr>
          <p:cNvPr id="16" name="Picture 15" descr="Screen Shot 2017-10-23 at 15.12.43.pn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3" t="1132" r="46603" b="66619"/>
          <a:stretch/>
        </p:blipFill>
        <p:spPr>
          <a:xfrm>
            <a:off x="148681" y="5142207"/>
            <a:ext cx="4740604" cy="2248219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117128" y="754993"/>
            <a:ext cx="7503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/>
              <a:t>ds000001 </a:t>
            </a:r>
            <a:r>
              <a:rPr lang="en-US" u="sng" dirty="0" smtClean="0"/>
              <a:t>Permutation Test Excursion Set Map Slice Comparisons </a:t>
            </a:r>
            <a:endParaRPr lang="en-US" u="sng" dirty="0"/>
          </a:p>
        </p:txBody>
      </p:sp>
      <p:pic>
        <p:nvPicPr>
          <p:cNvPr id="22" name="Picture 21" descr="Screen Shot 2017-10-23 at 15.25.30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31" r="35566" b="65922"/>
          <a:stretch/>
        </p:blipFill>
        <p:spPr>
          <a:xfrm>
            <a:off x="6931525" y="1128788"/>
            <a:ext cx="603759" cy="2391562"/>
          </a:xfrm>
          <a:prstGeom prst="rect">
            <a:avLst/>
          </a:prstGeom>
        </p:spPr>
      </p:pic>
      <p:pic>
        <p:nvPicPr>
          <p:cNvPr id="25" name="Picture 24" descr="Screen Shot 2017-10-23 at 15.25.30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31" t="2256" r="35566" b="65922"/>
          <a:stretch/>
        </p:blipFill>
        <p:spPr>
          <a:xfrm>
            <a:off x="6931525" y="8967956"/>
            <a:ext cx="603759" cy="2233215"/>
          </a:xfrm>
          <a:prstGeom prst="rect">
            <a:avLst/>
          </a:prstGeom>
        </p:spPr>
      </p:pic>
      <p:pic>
        <p:nvPicPr>
          <p:cNvPr id="26" name="Picture 25" descr="Screen Shot 2017-10-23 at 15.12.43.pn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314" t="2216" r="36856" b="66426"/>
          <a:stretch/>
        </p:blipFill>
        <p:spPr>
          <a:xfrm>
            <a:off x="6910703" y="5189292"/>
            <a:ext cx="624580" cy="2186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2203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2"/>
          <a:srcRect t="7307" r="50405"/>
          <a:stretch/>
        </p:blipFill>
        <p:spPr>
          <a:xfrm>
            <a:off x="39379" y="1278474"/>
            <a:ext cx="4534932" cy="3906904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9378" y="1278474"/>
            <a:ext cx="4534933" cy="3906904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9378" y="682169"/>
            <a:ext cx="4534933" cy="596305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9378" y="85864"/>
            <a:ext cx="4534933" cy="596305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9379" y="205115"/>
            <a:ext cx="45349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 smtClean="0"/>
              <a:t>Bland-Altman Plots: Reproduction Analyses</a:t>
            </a:r>
            <a:endParaRPr lang="en-US" u="sng" dirty="0"/>
          </a:p>
        </p:txBody>
      </p:sp>
      <p:sp>
        <p:nvSpPr>
          <p:cNvPr id="8" name="TextBox 7"/>
          <p:cNvSpPr txBox="1"/>
          <p:nvPr/>
        </p:nvSpPr>
        <p:spPr>
          <a:xfrm>
            <a:off x="39378" y="793958"/>
            <a:ext cx="4534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 smtClean="0"/>
              <a:t>ds000120</a:t>
            </a:r>
            <a:endParaRPr lang="en-US" u="sng" dirty="0"/>
          </a:p>
        </p:txBody>
      </p:sp>
    </p:spTree>
    <p:extLst>
      <p:ext uri="{BB962C8B-B14F-4D97-AF65-F5344CB8AC3E}">
        <p14:creationId xmlns:p14="http://schemas.microsoft.com/office/powerpoint/2010/main" val="28605803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39378" y="1278474"/>
            <a:ext cx="4534933" cy="11656182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39378" y="682169"/>
            <a:ext cx="9069866" cy="596305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39378" y="85864"/>
            <a:ext cx="9069865" cy="596305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39379" y="205115"/>
            <a:ext cx="9069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 smtClean="0"/>
              <a:t>Bland-Altman Plots: Permutation Tests</a:t>
            </a:r>
            <a:endParaRPr lang="en-US" u="sng" dirty="0"/>
          </a:p>
        </p:txBody>
      </p:sp>
      <p:sp>
        <p:nvSpPr>
          <p:cNvPr id="22" name="TextBox 21"/>
          <p:cNvSpPr txBox="1"/>
          <p:nvPr/>
        </p:nvSpPr>
        <p:spPr>
          <a:xfrm>
            <a:off x="39378" y="793958"/>
            <a:ext cx="4534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 smtClean="0"/>
              <a:t>ds000001</a:t>
            </a:r>
            <a:endParaRPr lang="en-US" u="sng" dirty="0"/>
          </a:p>
        </p:txBody>
      </p:sp>
      <p:sp>
        <p:nvSpPr>
          <p:cNvPr id="23" name="TextBox 22"/>
          <p:cNvSpPr txBox="1"/>
          <p:nvPr/>
        </p:nvSpPr>
        <p:spPr>
          <a:xfrm>
            <a:off x="4565470" y="793958"/>
            <a:ext cx="45437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 smtClean="0"/>
              <a:t>ds000109</a:t>
            </a:r>
            <a:endParaRPr lang="en-US" u="sng" dirty="0"/>
          </a:p>
        </p:txBody>
      </p:sp>
      <p:sp>
        <p:nvSpPr>
          <p:cNvPr id="24" name="Rectangle 23"/>
          <p:cNvSpPr/>
          <p:nvPr/>
        </p:nvSpPr>
        <p:spPr>
          <a:xfrm>
            <a:off x="4574311" y="1278474"/>
            <a:ext cx="4534933" cy="11656182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2"/>
          <a:srcRect t="9008" r="51085"/>
          <a:stretch/>
        </p:blipFill>
        <p:spPr>
          <a:xfrm>
            <a:off x="4574311" y="1378070"/>
            <a:ext cx="4472765" cy="3835233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3"/>
          <a:srcRect r="51085"/>
          <a:stretch/>
        </p:blipFill>
        <p:spPr>
          <a:xfrm>
            <a:off x="4574311" y="5213304"/>
            <a:ext cx="4472765" cy="3898786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4"/>
          <a:srcRect r="51085"/>
          <a:stretch/>
        </p:blipFill>
        <p:spPr>
          <a:xfrm>
            <a:off x="4574311" y="9067914"/>
            <a:ext cx="4472765" cy="3898786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5"/>
          <a:srcRect t="8048" r="50283"/>
          <a:stretch/>
        </p:blipFill>
        <p:spPr>
          <a:xfrm>
            <a:off x="51830" y="1349862"/>
            <a:ext cx="4546085" cy="3890654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6"/>
          <a:srcRect r="50664"/>
          <a:stretch/>
        </p:blipFill>
        <p:spPr>
          <a:xfrm>
            <a:off x="51830" y="5169128"/>
            <a:ext cx="4511328" cy="391382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7"/>
          <a:srcRect r="50664"/>
          <a:stretch/>
        </p:blipFill>
        <p:spPr>
          <a:xfrm>
            <a:off x="51830" y="9052880"/>
            <a:ext cx="4511328" cy="3913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9435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9378" y="1278474"/>
            <a:ext cx="4534933" cy="11656182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9378" y="682169"/>
            <a:ext cx="9069866" cy="596305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9378" y="85864"/>
            <a:ext cx="9069865" cy="596305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9379" y="205115"/>
            <a:ext cx="9069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 smtClean="0"/>
              <a:t>Bland-Altman Plots: Intra-Software Comparisons</a:t>
            </a:r>
            <a:endParaRPr lang="en-US" u="sng" dirty="0"/>
          </a:p>
        </p:txBody>
      </p:sp>
      <p:sp>
        <p:nvSpPr>
          <p:cNvPr id="8" name="TextBox 7"/>
          <p:cNvSpPr txBox="1"/>
          <p:nvPr/>
        </p:nvSpPr>
        <p:spPr>
          <a:xfrm>
            <a:off x="39378" y="793958"/>
            <a:ext cx="4534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 smtClean="0"/>
              <a:t>ds001</a:t>
            </a:r>
            <a:endParaRPr lang="en-US" u="sng" dirty="0"/>
          </a:p>
        </p:txBody>
      </p:sp>
      <p:sp>
        <p:nvSpPr>
          <p:cNvPr id="9" name="TextBox 8"/>
          <p:cNvSpPr txBox="1"/>
          <p:nvPr/>
        </p:nvSpPr>
        <p:spPr>
          <a:xfrm>
            <a:off x="4565470" y="793958"/>
            <a:ext cx="45437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 smtClean="0"/>
              <a:t>ds109</a:t>
            </a:r>
            <a:endParaRPr lang="en-US" u="sng" dirty="0"/>
          </a:p>
        </p:txBody>
      </p:sp>
      <p:sp>
        <p:nvSpPr>
          <p:cNvPr id="10" name="Rectangle 9"/>
          <p:cNvSpPr/>
          <p:nvPr/>
        </p:nvSpPr>
        <p:spPr>
          <a:xfrm>
            <a:off x="4574311" y="1278474"/>
            <a:ext cx="4534933" cy="11656182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2"/>
          <a:srcRect l="12034" t="3206" r="9532"/>
          <a:stretch/>
        </p:blipFill>
        <p:spPr>
          <a:xfrm>
            <a:off x="39378" y="1304727"/>
            <a:ext cx="4526092" cy="11688226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3"/>
          <a:srcRect l="12261" t="2951" r="8790" b="66270"/>
          <a:stretch/>
        </p:blipFill>
        <p:spPr>
          <a:xfrm>
            <a:off x="4565470" y="1278474"/>
            <a:ext cx="4543774" cy="37069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4"/>
          <a:srcRect t="35961" b="32118"/>
          <a:stretch/>
        </p:blipFill>
        <p:spPr>
          <a:xfrm>
            <a:off x="3922764" y="5241198"/>
            <a:ext cx="5741074" cy="3834872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5"/>
          <a:srcRect t="67880"/>
          <a:stretch/>
        </p:blipFill>
        <p:spPr>
          <a:xfrm>
            <a:off x="4085040" y="9233380"/>
            <a:ext cx="5506612" cy="370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4150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17128" y="754993"/>
            <a:ext cx="8318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/>
              <a:t>ds000001 </a:t>
            </a:r>
            <a:r>
              <a:rPr lang="en-US" u="sng" dirty="0" smtClean="0"/>
              <a:t>Dice Coefficients</a:t>
            </a:r>
            <a:endParaRPr lang="en-US" u="sng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28" y="1124325"/>
            <a:ext cx="7023100" cy="5842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128" y="7124700"/>
            <a:ext cx="7023100" cy="584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9669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17128" y="754993"/>
            <a:ext cx="8318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/>
              <a:t>ds000109 </a:t>
            </a:r>
            <a:r>
              <a:rPr lang="en-US" u="sng" dirty="0" smtClean="0"/>
              <a:t>Dice Coefficients</a:t>
            </a:r>
            <a:endParaRPr lang="en-US" u="sng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28" y="1124325"/>
            <a:ext cx="7023100" cy="584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7723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17128" y="754993"/>
            <a:ext cx="8318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/>
              <a:t>ds000120 </a:t>
            </a:r>
            <a:r>
              <a:rPr lang="en-US" u="sng" dirty="0" smtClean="0"/>
              <a:t>Dice Coefficients</a:t>
            </a:r>
            <a:endParaRPr lang="en-US" u="sng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919" y="1124325"/>
            <a:ext cx="4013200" cy="341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5050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 rot="16200000">
            <a:off x="-1633888" y="2025935"/>
            <a:ext cx="12375644" cy="8993624"/>
            <a:chOff x="284548" y="113702"/>
            <a:chExt cx="12375644" cy="8993624"/>
          </a:xfrm>
        </p:grpSpPr>
        <p:sp>
          <p:nvSpPr>
            <p:cNvPr id="16" name="Rectangle 15"/>
            <p:cNvSpPr/>
            <p:nvPr/>
          </p:nvSpPr>
          <p:spPr>
            <a:xfrm>
              <a:off x="285442" y="1902618"/>
              <a:ext cx="4124916" cy="329644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285442" y="710007"/>
              <a:ext cx="12374748" cy="59630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285442" y="113702"/>
              <a:ext cx="12374748" cy="59630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285442" y="171648"/>
              <a:ext cx="12374747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u="sng" dirty="0" smtClean="0"/>
                <a:t>Dice Coefficients</a:t>
              </a:r>
              <a:endParaRPr lang="en-US" u="sng" dirty="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285442" y="821814"/>
              <a:ext cx="41249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u="sng" dirty="0" smtClean="0"/>
                <a:t>ds000001</a:t>
              </a:r>
              <a:endParaRPr lang="en-US" u="sng" dirty="0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4410358" y="1902617"/>
              <a:ext cx="4124916" cy="329644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8535274" y="1902616"/>
              <a:ext cx="4124916" cy="329644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410358" y="821814"/>
              <a:ext cx="41249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u="sng" dirty="0" smtClean="0"/>
                <a:t>ds000109</a:t>
              </a:r>
              <a:endParaRPr lang="en-US" u="sng" dirty="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8535275" y="821814"/>
              <a:ext cx="41249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u="sng" dirty="0" smtClean="0"/>
                <a:t>ds000120</a:t>
              </a:r>
              <a:endParaRPr lang="en-US" u="sng" dirty="0"/>
            </a:p>
          </p:txBody>
        </p:sp>
        <p:pic>
          <p:nvPicPr>
            <p:cNvPr id="39" name="Picture 38"/>
            <p:cNvPicPr>
              <a:picLocks noChangeAspect="1"/>
            </p:cNvPicPr>
            <p:nvPr/>
          </p:nvPicPr>
          <p:blipFill rotWithShape="1">
            <a:blip r:embed="rId2"/>
            <a:srcRect t="3927"/>
            <a:stretch/>
          </p:blipFill>
          <p:spPr>
            <a:xfrm>
              <a:off x="285445" y="1930153"/>
              <a:ext cx="4124916" cy="3296440"/>
            </a:xfrm>
            <a:prstGeom prst="rect">
              <a:avLst/>
            </a:prstGeom>
          </p:spPr>
        </p:pic>
        <p:sp>
          <p:nvSpPr>
            <p:cNvPr id="40" name="Rectangle 39"/>
            <p:cNvSpPr/>
            <p:nvPr/>
          </p:nvSpPr>
          <p:spPr>
            <a:xfrm>
              <a:off x="285441" y="1306312"/>
              <a:ext cx="12374748" cy="59630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285441" y="1327387"/>
              <a:ext cx="12374747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u="sng" dirty="0" smtClean="0"/>
                <a:t>Positive Activation Dice Coefficients</a:t>
              </a:r>
              <a:endParaRPr lang="en-US" u="sng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284549" y="5784224"/>
              <a:ext cx="4124916" cy="329644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4409465" y="5784223"/>
              <a:ext cx="4124916" cy="329644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8534381" y="5784222"/>
              <a:ext cx="4124916" cy="329644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284548" y="5187918"/>
              <a:ext cx="12374748" cy="59630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285445" y="5199058"/>
              <a:ext cx="12374747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u="sng" dirty="0" smtClean="0"/>
                <a:t>Negative Activation Dice Coefficients</a:t>
              </a:r>
              <a:endParaRPr lang="en-US" u="sng" dirty="0"/>
            </a:p>
          </p:txBody>
        </p:sp>
        <p:pic>
          <p:nvPicPr>
            <p:cNvPr id="47" name="Picture 46"/>
            <p:cNvPicPr>
              <a:picLocks noChangeAspect="1"/>
            </p:cNvPicPr>
            <p:nvPr/>
          </p:nvPicPr>
          <p:blipFill rotWithShape="1">
            <a:blip r:embed="rId3"/>
            <a:srcRect t="3725"/>
            <a:stretch/>
          </p:blipFill>
          <p:spPr>
            <a:xfrm>
              <a:off x="4419027" y="1930154"/>
              <a:ext cx="4116248" cy="3296440"/>
            </a:xfrm>
            <a:prstGeom prst="rect">
              <a:avLst/>
            </a:prstGeom>
          </p:spPr>
        </p:pic>
        <p:pic>
          <p:nvPicPr>
            <p:cNvPr id="48" name="Picture 47"/>
            <p:cNvPicPr>
              <a:picLocks noChangeAspect="1"/>
            </p:cNvPicPr>
            <p:nvPr/>
          </p:nvPicPr>
          <p:blipFill rotWithShape="1">
            <a:blip r:embed="rId4"/>
            <a:srcRect t="7714" b="-1"/>
            <a:stretch/>
          </p:blipFill>
          <p:spPr>
            <a:xfrm>
              <a:off x="8572086" y="2035174"/>
              <a:ext cx="4013200" cy="3152743"/>
            </a:xfrm>
            <a:prstGeom prst="rect">
              <a:avLst/>
            </a:prstGeom>
          </p:spPr>
        </p:pic>
        <p:grpSp>
          <p:nvGrpSpPr>
            <p:cNvPr id="49" name="Group 48"/>
            <p:cNvGrpSpPr/>
            <p:nvPr/>
          </p:nvGrpSpPr>
          <p:grpSpPr>
            <a:xfrm>
              <a:off x="285445" y="5793379"/>
              <a:ext cx="4124916" cy="3313947"/>
              <a:chOff x="285445" y="5793379"/>
              <a:chExt cx="4124916" cy="3313947"/>
            </a:xfrm>
          </p:grpSpPr>
          <p:pic>
            <p:nvPicPr>
              <p:cNvPr id="50" name="Picture 49"/>
              <p:cNvPicPr>
                <a:picLocks noChangeAspect="1"/>
              </p:cNvPicPr>
              <p:nvPr/>
            </p:nvPicPr>
            <p:blipFill rotWithShape="1">
              <a:blip r:embed="rId5"/>
              <a:srcRect t="3910" b="-1"/>
              <a:stretch/>
            </p:blipFill>
            <p:spPr>
              <a:xfrm>
                <a:off x="285445" y="5810250"/>
                <a:ext cx="4124916" cy="3297076"/>
              </a:xfrm>
              <a:prstGeom prst="rect">
                <a:avLst/>
              </a:prstGeom>
            </p:spPr>
          </p:pic>
          <p:sp>
            <p:nvSpPr>
              <p:cNvPr id="51" name="Rectangle 50"/>
              <p:cNvSpPr/>
              <p:nvPr/>
            </p:nvSpPr>
            <p:spPr>
              <a:xfrm>
                <a:off x="1306168" y="5793379"/>
                <a:ext cx="2236043" cy="4995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2" name="Rectangle 51"/>
            <p:cNvSpPr/>
            <p:nvPr/>
          </p:nvSpPr>
          <p:spPr>
            <a:xfrm>
              <a:off x="1306168" y="1913785"/>
              <a:ext cx="2236043" cy="4995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5432742" y="1919372"/>
              <a:ext cx="2236043" cy="4995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414972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2703" t="4244" r="1649" b="8806"/>
          <a:stretch/>
        </p:blipFill>
        <p:spPr>
          <a:xfrm>
            <a:off x="117129" y="3698682"/>
            <a:ext cx="8746003" cy="138483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89183" t="4723" b="11231"/>
          <a:stretch/>
        </p:blipFill>
        <p:spPr>
          <a:xfrm>
            <a:off x="7005502" y="1341649"/>
            <a:ext cx="652503" cy="21454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l="15483" t="7919" r="5690" b="9259"/>
          <a:stretch/>
        </p:blipFill>
        <p:spPr>
          <a:xfrm>
            <a:off x="4889285" y="1393973"/>
            <a:ext cx="2042240" cy="209312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6746" t="2598" r="14789" b="13356"/>
          <a:stretch/>
        </p:blipFill>
        <p:spPr>
          <a:xfrm>
            <a:off x="117128" y="1341649"/>
            <a:ext cx="4733405" cy="2145449"/>
          </a:xfrm>
          <a:prstGeom prst="rect">
            <a:avLst/>
          </a:prstGeom>
        </p:spPr>
      </p:pic>
      <p:pic>
        <p:nvPicPr>
          <p:cNvPr id="27" name="Picture 26" descr="Screen Shot 2017-10-23 at 16.00.10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576" t="1661" r="36491" b="66190"/>
          <a:stretch/>
        </p:blipFill>
        <p:spPr>
          <a:xfrm>
            <a:off x="7005503" y="5234866"/>
            <a:ext cx="542506" cy="2179190"/>
          </a:xfrm>
          <a:prstGeom prst="rect">
            <a:avLst/>
          </a:prstGeom>
        </p:spPr>
      </p:pic>
      <p:pic>
        <p:nvPicPr>
          <p:cNvPr id="26" name="Picture 25" descr="Screen Shot 2017-10-23 at 16.06.29.pn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172" t="3073" r="36086" b="65660"/>
          <a:stretch/>
        </p:blipFill>
        <p:spPr>
          <a:xfrm>
            <a:off x="6931525" y="9082739"/>
            <a:ext cx="616485" cy="2145449"/>
          </a:xfrm>
          <a:prstGeom prst="rect">
            <a:avLst/>
          </a:prstGeom>
        </p:spPr>
      </p:pic>
      <p:pic>
        <p:nvPicPr>
          <p:cNvPr id="24" name="Picture 23" descr="Screen Shot 2017-10-23 at 16.06.29.pn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6" t="41889" r="75189" b="27563"/>
          <a:stretch/>
        </p:blipFill>
        <p:spPr>
          <a:xfrm>
            <a:off x="4889285" y="9064474"/>
            <a:ext cx="1923431" cy="2096127"/>
          </a:xfrm>
          <a:prstGeom prst="rect">
            <a:avLst/>
          </a:prstGeom>
        </p:spPr>
      </p:pic>
      <p:pic>
        <p:nvPicPr>
          <p:cNvPr id="23" name="Picture 22" descr="Screen Shot 2017-10-23 at 16.06.29.pn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3" t="77748" r="5034" b="2504"/>
          <a:stretch/>
        </p:blipFill>
        <p:spPr>
          <a:xfrm>
            <a:off x="117129" y="11228187"/>
            <a:ext cx="8464924" cy="1355081"/>
          </a:xfrm>
          <a:prstGeom prst="rect">
            <a:avLst/>
          </a:prstGeom>
        </p:spPr>
      </p:pic>
      <p:pic>
        <p:nvPicPr>
          <p:cNvPr id="22" name="Picture 21" descr="Screen Shot 2017-10-23 at 16.06.29.pn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7" t="2122" r="46359" b="66620"/>
          <a:stretch/>
        </p:blipFill>
        <p:spPr>
          <a:xfrm>
            <a:off x="211638" y="8905721"/>
            <a:ext cx="4554991" cy="2144782"/>
          </a:xfrm>
          <a:prstGeom prst="rect">
            <a:avLst/>
          </a:prstGeom>
        </p:spPr>
      </p:pic>
      <p:pic>
        <p:nvPicPr>
          <p:cNvPr id="21" name="Picture 20" descr="Screen Shot 2017-10-23 at 16.00.10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1" t="77993" r="3432"/>
          <a:stretch/>
        </p:blipFill>
        <p:spPr>
          <a:xfrm>
            <a:off x="117129" y="7414058"/>
            <a:ext cx="8746003" cy="1491665"/>
          </a:xfrm>
          <a:prstGeom prst="rect">
            <a:avLst/>
          </a:prstGeom>
        </p:spPr>
      </p:pic>
      <p:pic>
        <p:nvPicPr>
          <p:cNvPr id="20" name="Picture 19" descr="Screen Shot 2017-10-23 at 16.00.10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8" t="42285" r="76307" b="26856"/>
          <a:stretch/>
        </p:blipFill>
        <p:spPr>
          <a:xfrm>
            <a:off x="4850533" y="5283718"/>
            <a:ext cx="1957295" cy="2091704"/>
          </a:xfrm>
          <a:prstGeom prst="rect">
            <a:avLst/>
          </a:prstGeom>
        </p:spPr>
      </p:pic>
      <p:pic>
        <p:nvPicPr>
          <p:cNvPr id="19" name="Picture 18" descr="Screen Shot 2017-10-23 at 16.00.10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6" t="956" r="47027" b="66894"/>
          <a:stretch/>
        </p:blipFill>
        <p:spPr>
          <a:xfrm>
            <a:off x="160105" y="5196231"/>
            <a:ext cx="4635759" cy="2179190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117128" y="754993"/>
            <a:ext cx="7986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/>
              <a:t>ds000109 </a:t>
            </a:r>
            <a:r>
              <a:rPr lang="en-US" u="sng" dirty="0" smtClean="0"/>
              <a:t>Reproduction Excursion Set Map Slice Comparisons </a:t>
            </a:r>
            <a:endParaRPr lang="en-US" u="sng" dirty="0"/>
          </a:p>
        </p:txBody>
      </p:sp>
    </p:spTree>
    <p:extLst>
      <p:ext uri="{BB962C8B-B14F-4D97-AF65-F5344CB8AC3E}">
        <p14:creationId xmlns:p14="http://schemas.microsoft.com/office/powerpoint/2010/main" val="9858718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 descr="Screen Shot 2017-10-23 at 16.06.29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172" t="3073" r="36086" b="65660"/>
          <a:stretch/>
        </p:blipFill>
        <p:spPr>
          <a:xfrm>
            <a:off x="6931525" y="5229974"/>
            <a:ext cx="616485" cy="2145449"/>
          </a:xfrm>
          <a:prstGeom prst="rect">
            <a:avLst/>
          </a:prstGeom>
        </p:spPr>
      </p:pic>
      <p:pic>
        <p:nvPicPr>
          <p:cNvPr id="35" name="Picture 34" descr="Screen Shot 2017-10-23 at 16.06.29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172" t="3073" r="36086" b="65660"/>
          <a:stretch/>
        </p:blipFill>
        <p:spPr>
          <a:xfrm>
            <a:off x="6931525" y="9082739"/>
            <a:ext cx="616485" cy="2145449"/>
          </a:xfrm>
          <a:prstGeom prst="rect">
            <a:avLst/>
          </a:prstGeom>
        </p:spPr>
      </p:pic>
      <p:pic>
        <p:nvPicPr>
          <p:cNvPr id="34" name="Picture 33" descr="Screen Shot 2017-10-23 at 16.06.29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172" t="3073" r="36086" b="65660"/>
          <a:stretch/>
        </p:blipFill>
        <p:spPr>
          <a:xfrm>
            <a:off x="6931525" y="1341650"/>
            <a:ext cx="616485" cy="2145449"/>
          </a:xfrm>
          <a:prstGeom prst="rect">
            <a:avLst/>
          </a:prstGeom>
        </p:spPr>
      </p:pic>
      <p:pic>
        <p:nvPicPr>
          <p:cNvPr id="33" name="Picture 32" descr="Screen Shot 2017-10-23 at 16.33.20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2" t="77524" r="3809" b="1867"/>
          <a:stretch/>
        </p:blipFill>
        <p:spPr>
          <a:xfrm>
            <a:off x="125712" y="11201170"/>
            <a:ext cx="8634552" cy="1440613"/>
          </a:xfrm>
          <a:prstGeom prst="rect">
            <a:avLst/>
          </a:prstGeom>
        </p:spPr>
      </p:pic>
      <p:pic>
        <p:nvPicPr>
          <p:cNvPr id="32" name="Picture 31" descr="Screen Shot 2017-10-23 at 16.33.20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2" t="42676" r="76053" b="27879"/>
          <a:stretch/>
        </p:blipFill>
        <p:spPr>
          <a:xfrm>
            <a:off x="4925647" y="9110735"/>
            <a:ext cx="1853983" cy="2058322"/>
          </a:xfrm>
          <a:prstGeom prst="rect">
            <a:avLst/>
          </a:prstGeom>
        </p:spPr>
      </p:pic>
      <p:pic>
        <p:nvPicPr>
          <p:cNvPr id="31" name="Picture 30" descr="Screen Shot 2017-10-23 at 16.33.20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8" t="2687" r="46740" b="66599"/>
          <a:stretch/>
        </p:blipFill>
        <p:spPr>
          <a:xfrm>
            <a:off x="212898" y="8916523"/>
            <a:ext cx="4568574" cy="2147031"/>
          </a:xfrm>
          <a:prstGeom prst="rect">
            <a:avLst/>
          </a:prstGeom>
        </p:spPr>
      </p:pic>
      <p:pic>
        <p:nvPicPr>
          <p:cNvPr id="30" name="Picture 29" descr="Screen Shot 2017-10-23 at 16.27.18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984" r="1586"/>
          <a:stretch/>
        </p:blipFill>
        <p:spPr>
          <a:xfrm>
            <a:off x="80285" y="7414798"/>
            <a:ext cx="8998955" cy="1537151"/>
          </a:xfrm>
          <a:prstGeom prst="rect">
            <a:avLst/>
          </a:prstGeom>
        </p:spPr>
      </p:pic>
      <p:pic>
        <p:nvPicPr>
          <p:cNvPr id="29" name="Picture 28" descr="Screen Shot 2017-10-23 at 16.27.18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0" t="42354" r="77159" b="27429"/>
          <a:stretch/>
        </p:blipFill>
        <p:spPr>
          <a:xfrm>
            <a:off x="4867416" y="5245530"/>
            <a:ext cx="1889148" cy="2109731"/>
          </a:xfrm>
          <a:prstGeom prst="rect">
            <a:avLst/>
          </a:prstGeom>
        </p:spPr>
      </p:pic>
      <p:pic>
        <p:nvPicPr>
          <p:cNvPr id="28" name="Picture 27" descr="Screen Shot 2017-10-23 at 16.27.18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7" t="1495" r="47486" b="67918"/>
          <a:stretch/>
        </p:blipFill>
        <p:spPr>
          <a:xfrm>
            <a:off x="174340" y="5164917"/>
            <a:ext cx="4637552" cy="2135580"/>
          </a:xfrm>
          <a:prstGeom prst="rect">
            <a:avLst/>
          </a:prstGeom>
        </p:spPr>
      </p:pic>
      <p:pic>
        <p:nvPicPr>
          <p:cNvPr id="27" name="Picture 26" descr="Screen Shot 2017-10-23 at 16.21.46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478" r="1990"/>
          <a:stretch/>
        </p:blipFill>
        <p:spPr>
          <a:xfrm>
            <a:off x="117127" y="3695473"/>
            <a:ext cx="8962112" cy="1525702"/>
          </a:xfrm>
          <a:prstGeom prst="rect">
            <a:avLst/>
          </a:prstGeom>
        </p:spPr>
      </p:pic>
      <p:pic>
        <p:nvPicPr>
          <p:cNvPr id="23" name="Picture 22" descr="Screen Shot 2017-10-23 at 16.21.46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1" t="1066" r="46308" b="68050"/>
          <a:stretch/>
        </p:blipFill>
        <p:spPr>
          <a:xfrm>
            <a:off x="148682" y="1340525"/>
            <a:ext cx="4776965" cy="2189352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117127" y="754993"/>
            <a:ext cx="8261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/>
              <a:t>ds000109 </a:t>
            </a:r>
            <a:r>
              <a:rPr lang="en-US" u="sng" dirty="0" smtClean="0"/>
              <a:t>Permutation Test Excursion Set Map Slice Comparisons </a:t>
            </a:r>
            <a:endParaRPr lang="en-US" u="sng" dirty="0"/>
          </a:p>
        </p:txBody>
      </p:sp>
      <p:pic>
        <p:nvPicPr>
          <p:cNvPr id="24" name="Picture 23" descr="Screen Shot 2017-10-23 at 16.21.46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2" t="42379" r="76574" b="27004"/>
          <a:stretch/>
        </p:blipFill>
        <p:spPr>
          <a:xfrm>
            <a:off x="4867416" y="1340525"/>
            <a:ext cx="1980923" cy="2170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3042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 descr="Screen Shot 2017-10-23 at 16.54.12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633" t="1961" r="36779" b="66449"/>
          <a:stretch/>
        </p:blipFill>
        <p:spPr>
          <a:xfrm>
            <a:off x="6997012" y="5212490"/>
            <a:ext cx="510940" cy="2189705"/>
          </a:xfrm>
          <a:prstGeom prst="rect">
            <a:avLst/>
          </a:prstGeom>
        </p:spPr>
      </p:pic>
      <p:pic>
        <p:nvPicPr>
          <p:cNvPr id="36" name="Picture 35" descr="Screen Shot 2017-10-23 at 16.54.12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633" t="1961" r="36779" b="66449"/>
          <a:stretch/>
        </p:blipFill>
        <p:spPr>
          <a:xfrm>
            <a:off x="6997012" y="1275096"/>
            <a:ext cx="510940" cy="2189705"/>
          </a:xfrm>
          <a:prstGeom prst="rect">
            <a:avLst/>
          </a:prstGeom>
        </p:spPr>
      </p:pic>
      <p:pic>
        <p:nvPicPr>
          <p:cNvPr id="35" name="Picture 34" descr="Screen Shot 2017-10-23 at 16.54.12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461" r="2618"/>
          <a:stretch/>
        </p:blipFill>
        <p:spPr>
          <a:xfrm>
            <a:off x="109242" y="7439406"/>
            <a:ext cx="8904657" cy="1492986"/>
          </a:xfrm>
          <a:prstGeom prst="rect">
            <a:avLst/>
          </a:prstGeom>
        </p:spPr>
      </p:pic>
      <p:pic>
        <p:nvPicPr>
          <p:cNvPr id="34" name="Picture 33" descr="Screen Shot 2017-10-23 at 16.54.12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3" t="42173" r="77347" b="27231"/>
          <a:stretch/>
        </p:blipFill>
        <p:spPr>
          <a:xfrm>
            <a:off x="4901616" y="5234866"/>
            <a:ext cx="1911100" cy="2120786"/>
          </a:xfrm>
          <a:prstGeom prst="rect">
            <a:avLst/>
          </a:prstGeom>
        </p:spPr>
      </p:pic>
      <p:pic>
        <p:nvPicPr>
          <p:cNvPr id="33" name="Picture 32" descr="Screen Shot 2017-10-23 at 16.54.12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3" t="671" r="47048" b="67504"/>
          <a:stretch/>
        </p:blipFill>
        <p:spPr>
          <a:xfrm>
            <a:off x="160105" y="5196233"/>
            <a:ext cx="4717289" cy="2205963"/>
          </a:xfrm>
          <a:prstGeom prst="rect">
            <a:avLst/>
          </a:prstGeom>
        </p:spPr>
      </p:pic>
      <p:pic>
        <p:nvPicPr>
          <p:cNvPr id="18" name="Picture 17" descr="Screen Shot 2017-10-23 at 15.54.48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2" t="78416" r="2172"/>
          <a:stretch/>
        </p:blipFill>
        <p:spPr>
          <a:xfrm>
            <a:off x="117128" y="3639785"/>
            <a:ext cx="8896771" cy="1502423"/>
          </a:xfrm>
          <a:prstGeom prst="rect">
            <a:avLst/>
          </a:prstGeom>
        </p:spPr>
      </p:pic>
      <p:pic>
        <p:nvPicPr>
          <p:cNvPr id="31" name="Picture 30" descr="Screen Shot 2017-10-23 at 16.47.53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2" t="77947" b="-1"/>
          <a:stretch/>
        </p:blipFill>
        <p:spPr>
          <a:xfrm>
            <a:off x="127872" y="3668819"/>
            <a:ext cx="8886027" cy="1488607"/>
          </a:xfrm>
          <a:prstGeom prst="rect">
            <a:avLst/>
          </a:prstGeom>
        </p:spPr>
      </p:pic>
      <p:pic>
        <p:nvPicPr>
          <p:cNvPr id="28" name="Picture 27" descr="Screen Shot 2017-10-23 at 16.47.53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42" t="1417" r="46619" b="67551"/>
          <a:stretch/>
        </p:blipFill>
        <p:spPr>
          <a:xfrm>
            <a:off x="109243" y="1341652"/>
            <a:ext cx="4511577" cy="2094574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117127" y="754993"/>
            <a:ext cx="7654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/>
              <a:t>ds000120 </a:t>
            </a:r>
            <a:r>
              <a:rPr lang="en-US" u="sng" dirty="0" smtClean="0"/>
              <a:t>Reproduction Excursion Set Map Slice Comparisons </a:t>
            </a:r>
            <a:endParaRPr lang="en-US" u="sng" dirty="0"/>
          </a:p>
        </p:txBody>
      </p:sp>
      <p:pic>
        <p:nvPicPr>
          <p:cNvPr id="29" name="Picture 28" descr="Screen Shot 2017-10-23 at 16.47.53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13" t="42292" r="75405" b="27428"/>
          <a:stretch/>
        </p:blipFill>
        <p:spPr>
          <a:xfrm>
            <a:off x="4889285" y="1449232"/>
            <a:ext cx="1845502" cy="2043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0221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Picture 60"/>
          <p:cNvPicPr>
            <a:picLocks noChangeAspect="1"/>
          </p:cNvPicPr>
          <p:nvPr/>
        </p:nvPicPr>
        <p:blipFill rotWithShape="1">
          <a:blip r:embed="rId2"/>
          <a:srcRect l="6327" r="15582" b="12291"/>
          <a:stretch/>
        </p:blipFill>
        <p:spPr>
          <a:xfrm>
            <a:off x="2410500" y="1204572"/>
            <a:ext cx="4710848" cy="2238954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117127" y="754993"/>
            <a:ext cx="53387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/>
              <a:t>ds000001 </a:t>
            </a:r>
            <a:r>
              <a:rPr lang="en-US" u="sng" dirty="0" smtClean="0"/>
              <a:t>Publication Figure Reproduction </a:t>
            </a:r>
            <a:endParaRPr lang="en-US" u="sng" dirty="0"/>
          </a:p>
        </p:txBody>
      </p:sp>
      <p:pic>
        <p:nvPicPr>
          <p:cNvPr id="15" name="Picture 14" descr="Screen Shot 2017-10-23 at 14.36.41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24" t="45009" r="73242" b="34562"/>
          <a:stretch/>
        </p:blipFill>
        <p:spPr>
          <a:xfrm>
            <a:off x="304304" y="4096496"/>
            <a:ext cx="2033134" cy="1380486"/>
          </a:xfrm>
          <a:prstGeom prst="rect">
            <a:avLst/>
          </a:prstGeom>
        </p:spPr>
      </p:pic>
      <p:pic>
        <p:nvPicPr>
          <p:cNvPr id="17" name="Picture 16" descr="Screen Shot 2017-10-23 at 14.54.58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5" t="44961" r="75674" b="33651"/>
          <a:stretch/>
        </p:blipFill>
        <p:spPr>
          <a:xfrm>
            <a:off x="280498" y="1878529"/>
            <a:ext cx="1979852" cy="1490924"/>
          </a:xfrm>
          <a:prstGeom prst="rect">
            <a:avLst/>
          </a:prstGeom>
        </p:spPr>
      </p:pic>
      <p:pic>
        <p:nvPicPr>
          <p:cNvPr id="20" name="Picture 19" descr="Screen Shot 2017-10-23 at 15.01.11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1" t="44574" r="74122" b="35266"/>
          <a:stretch/>
        </p:blipFill>
        <p:spPr>
          <a:xfrm>
            <a:off x="304303" y="6375954"/>
            <a:ext cx="2074507" cy="1412039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2324186" y="1199790"/>
            <a:ext cx="2884367" cy="2437258"/>
            <a:chOff x="2332276" y="1616810"/>
            <a:chExt cx="2884367" cy="2437257"/>
          </a:xfrm>
        </p:grpSpPr>
        <p:grpSp>
          <p:nvGrpSpPr>
            <p:cNvPr id="10" name="Group 9"/>
            <p:cNvGrpSpPr/>
            <p:nvPr/>
          </p:nvGrpSpPr>
          <p:grpSpPr>
            <a:xfrm>
              <a:off x="2332276" y="1616810"/>
              <a:ext cx="742646" cy="2292839"/>
              <a:chOff x="2332276" y="1616810"/>
              <a:chExt cx="742646" cy="2292839"/>
            </a:xfrm>
          </p:grpSpPr>
          <p:sp>
            <p:nvSpPr>
              <p:cNvPr id="4" name="Rectangle 3"/>
              <p:cNvSpPr/>
              <p:nvPr/>
            </p:nvSpPr>
            <p:spPr>
              <a:xfrm>
                <a:off x="2332276" y="1616810"/>
                <a:ext cx="742646" cy="46281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2428273" y="3591252"/>
                <a:ext cx="424306" cy="31839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8" name="Rectangle 37"/>
            <p:cNvSpPr/>
            <p:nvPr/>
          </p:nvSpPr>
          <p:spPr>
            <a:xfrm>
              <a:off x="4473997" y="3591252"/>
              <a:ext cx="742646" cy="4628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2324187" y="3538938"/>
            <a:ext cx="4834667" cy="2311225"/>
            <a:chOff x="2332276" y="3955957"/>
            <a:chExt cx="4834667" cy="2311225"/>
          </a:xfrm>
        </p:grpSpPr>
        <p:grpSp>
          <p:nvGrpSpPr>
            <p:cNvPr id="12" name="Group 11"/>
            <p:cNvGrpSpPr/>
            <p:nvPr/>
          </p:nvGrpSpPr>
          <p:grpSpPr>
            <a:xfrm>
              <a:off x="2332276" y="3955957"/>
              <a:ext cx="4834667" cy="2311225"/>
              <a:chOff x="2332276" y="3955957"/>
              <a:chExt cx="4834667" cy="2311225"/>
            </a:xfrm>
          </p:grpSpPr>
          <p:grpSp>
            <p:nvGrpSpPr>
              <p:cNvPr id="8" name="Group 7"/>
              <p:cNvGrpSpPr/>
              <p:nvPr/>
            </p:nvGrpSpPr>
            <p:grpSpPr>
              <a:xfrm>
                <a:off x="2332276" y="3955957"/>
                <a:ext cx="4834667" cy="2311224"/>
                <a:chOff x="2332276" y="3955957"/>
                <a:chExt cx="4834667" cy="2311224"/>
              </a:xfrm>
            </p:grpSpPr>
            <p:pic>
              <p:nvPicPr>
                <p:cNvPr id="16" name="Picture 15" descr="Screen Shot 2017-10-23 at 14.54.58.png"/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156" t="1244" r="45568" b="65599"/>
                <a:stretch/>
              </p:blipFill>
              <p:spPr>
                <a:xfrm>
                  <a:off x="2386900" y="3955957"/>
                  <a:ext cx="4780043" cy="2311224"/>
                </a:xfrm>
                <a:prstGeom prst="rect">
                  <a:avLst/>
                </a:prstGeom>
              </p:spPr>
            </p:pic>
            <p:sp>
              <p:nvSpPr>
                <p:cNvPr id="26" name="Rectangle 25"/>
                <p:cNvSpPr/>
                <p:nvPr/>
              </p:nvSpPr>
              <p:spPr>
                <a:xfrm>
                  <a:off x="2332276" y="4020171"/>
                  <a:ext cx="678810" cy="36062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0" name="Rectangle 39"/>
              <p:cNvSpPr/>
              <p:nvPr/>
            </p:nvSpPr>
            <p:spPr>
              <a:xfrm>
                <a:off x="2332276" y="5894002"/>
                <a:ext cx="523722" cy="37318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1" name="Rectangle 40"/>
            <p:cNvSpPr/>
            <p:nvPr/>
          </p:nvSpPr>
          <p:spPr>
            <a:xfrm>
              <a:off x="4619625" y="5944802"/>
              <a:ext cx="597018" cy="3223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2260350" y="5797203"/>
            <a:ext cx="4860998" cy="2222198"/>
            <a:chOff x="2268440" y="6214222"/>
            <a:chExt cx="4860998" cy="2222198"/>
          </a:xfrm>
        </p:grpSpPr>
        <p:grpSp>
          <p:nvGrpSpPr>
            <p:cNvPr id="23" name="Group 22"/>
            <p:cNvGrpSpPr/>
            <p:nvPr/>
          </p:nvGrpSpPr>
          <p:grpSpPr>
            <a:xfrm>
              <a:off x="2268440" y="6214222"/>
              <a:ext cx="4860998" cy="2222197"/>
              <a:chOff x="2268440" y="6214222"/>
              <a:chExt cx="4860998" cy="2222197"/>
            </a:xfrm>
          </p:grpSpPr>
          <p:grpSp>
            <p:nvGrpSpPr>
              <p:cNvPr id="9" name="Group 8"/>
              <p:cNvGrpSpPr/>
              <p:nvPr/>
            </p:nvGrpSpPr>
            <p:grpSpPr>
              <a:xfrm>
                <a:off x="2345527" y="6214222"/>
                <a:ext cx="4783911" cy="2222196"/>
                <a:chOff x="2345527" y="6214222"/>
                <a:chExt cx="4783911" cy="2222196"/>
              </a:xfrm>
            </p:grpSpPr>
            <p:pic>
              <p:nvPicPr>
                <p:cNvPr id="19" name="Picture 18" descr="Screen Shot 2017-10-23 at 15.01.11.png"/>
                <p:cNvPicPr>
                  <a:picLocks noChangeAspect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105" t="1577" r="45482" b="67453"/>
                <a:stretch/>
              </p:blipFill>
              <p:spPr>
                <a:xfrm>
                  <a:off x="2428273" y="6267181"/>
                  <a:ext cx="4701165" cy="2169237"/>
                </a:xfrm>
                <a:prstGeom prst="rect">
                  <a:avLst/>
                </a:prstGeom>
              </p:spPr>
            </p:pic>
            <p:sp>
              <p:nvSpPr>
                <p:cNvPr id="30" name="Rectangle 29"/>
                <p:cNvSpPr/>
                <p:nvPr/>
              </p:nvSpPr>
              <p:spPr>
                <a:xfrm>
                  <a:off x="2345527" y="6214222"/>
                  <a:ext cx="696123" cy="45010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2" name="Rectangle 41"/>
              <p:cNvSpPr/>
              <p:nvPr/>
            </p:nvSpPr>
            <p:spPr>
              <a:xfrm>
                <a:off x="2268440" y="8107707"/>
                <a:ext cx="587559" cy="32871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3" name="Rectangle 42"/>
            <p:cNvSpPr/>
            <p:nvPr/>
          </p:nvSpPr>
          <p:spPr>
            <a:xfrm>
              <a:off x="4619625" y="8205012"/>
              <a:ext cx="597018" cy="2314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4" name="Picture 43" descr="Screen Shot 2017-10-23 at 14.36.41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67" r="88425" b="94187"/>
          <a:stretch/>
        </p:blipFill>
        <p:spPr>
          <a:xfrm>
            <a:off x="443162" y="1269783"/>
            <a:ext cx="668248" cy="392823"/>
          </a:xfrm>
          <a:prstGeom prst="rect">
            <a:avLst/>
          </a:prstGeom>
        </p:spPr>
      </p:pic>
      <p:pic>
        <p:nvPicPr>
          <p:cNvPr id="45" name="Picture 44" descr="Screen Shot 2017-10-23 at 14.54.58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6" t="1244" r="91280" b="92713"/>
          <a:stretch/>
        </p:blipFill>
        <p:spPr>
          <a:xfrm>
            <a:off x="509509" y="3549930"/>
            <a:ext cx="506036" cy="421214"/>
          </a:xfrm>
          <a:prstGeom prst="rect">
            <a:avLst/>
          </a:prstGeom>
        </p:spPr>
      </p:pic>
      <p:pic>
        <p:nvPicPr>
          <p:cNvPr id="46" name="Picture 45" descr="Screen Shot 2017-10-23 at 15.01.11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7" t="1577" r="90142" b="92887"/>
          <a:stretch/>
        </p:blipFill>
        <p:spPr>
          <a:xfrm>
            <a:off x="509509" y="5850161"/>
            <a:ext cx="573401" cy="387790"/>
          </a:xfrm>
          <a:prstGeom prst="rect">
            <a:avLst/>
          </a:prstGeom>
        </p:spPr>
      </p:pic>
      <p:grpSp>
        <p:nvGrpSpPr>
          <p:cNvPr id="76" name="Group 75"/>
          <p:cNvGrpSpPr/>
          <p:nvPr/>
        </p:nvGrpSpPr>
        <p:grpSpPr>
          <a:xfrm>
            <a:off x="345676" y="1249539"/>
            <a:ext cx="8358709" cy="6835117"/>
            <a:chOff x="345676" y="1249538"/>
            <a:chExt cx="8032967" cy="6835117"/>
          </a:xfrm>
        </p:grpSpPr>
        <p:sp>
          <p:nvSpPr>
            <p:cNvPr id="27" name="Rectangle 26"/>
            <p:cNvSpPr/>
            <p:nvPr/>
          </p:nvSpPr>
          <p:spPr>
            <a:xfrm>
              <a:off x="345676" y="1249538"/>
              <a:ext cx="8032967" cy="227911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345676" y="3528651"/>
              <a:ext cx="8032967" cy="227911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345676" y="5805542"/>
              <a:ext cx="8032967" cy="227911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4" name="Rectangle 53"/>
          <p:cNvSpPr/>
          <p:nvPr/>
        </p:nvSpPr>
        <p:spPr>
          <a:xfrm>
            <a:off x="7292115" y="2766602"/>
            <a:ext cx="1407600" cy="321509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" name="Picture 52" descr="Screen Shot 2017-10-23 at 15.25.30.pn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31" r="35566" b="65922"/>
          <a:stretch/>
        </p:blipFill>
        <p:spPr>
          <a:xfrm>
            <a:off x="7664282" y="3405641"/>
            <a:ext cx="603759" cy="2391562"/>
          </a:xfrm>
          <a:prstGeom prst="rect">
            <a:avLst/>
          </a:prstGeom>
        </p:spPr>
      </p:pic>
      <p:grpSp>
        <p:nvGrpSpPr>
          <p:cNvPr id="59" name="Group 58"/>
          <p:cNvGrpSpPr/>
          <p:nvPr/>
        </p:nvGrpSpPr>
        <p:grpSpPr>
          <a:xfrm>
            <a:off x="338985" y="8084654"/>
            <a:ext cx="8365401" cy="2092905"/>
            <a:chOff x="342936" y="8084654"/>
            <a:chExt cx="8365401" cy="2092906"/>
          </a:xfrm>
        </p:grpSpPr>
        <p:grpSp>
          <p:nvGrpSpPr>
            <p:cNvPr id="56" name="Group 55"/>
            <p:cNvGrpSpPr/>
            <p:nvPr/>
          </p:nvGrpSpPr>
          <p:grpSpPr>
            <a:xfrm>
              <a:off x="342936" y="8084654"/>
              <a:ext cx="8365401" cy="2092906"/>
              <a:chOff x="342936" y="8084654"/>
              <a:chExt cx="8365401" cy="2092906"/>
            </a:xfrm>
          </p:grpSpPr>
          <p:grpSp>
            <p:nvGrpSpPr>
              <p:cNvPr id="51" name="Group 50"/>
              <p:cNvGrpSpPr/>
              <p:nvPr/>
            </p:nvGrpSpPr>
            <p:grpSpPr>
              <a:xfrm>
                <a:off x="342936" y="8084655"/>
                <a:ext cx="6953131" cy="2092905"/>
                <a:chOff x="351026" y="8501675"/>
                <a:chExt cx="6953131" cy="2092905"/>
              </a:xfrm>
              <a:solidFill>
                <a:schemeClr val="tx1"/>
              </a:solidFill>
            </p:grpSpPr>
            <p:sp>
              <p:nvSpPr>
                <p:cNvPr id="50" name="Rectangle 49"/>
                <p:cNvSpPr/>
                <p:nvPr/>
              </p:nvSpPr>
              <p:spPr>
                <a:xfrm>
                  <a:off x="353766" y="8501675"/>
                  <a:ext cx="6950391" cy="2092905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25" name="Group 24"/>
                <p:cNvGrpSpPr/>
                <p:nvPr/>
              </p:nvGrpSpPr>
              <p:grpSpPr>
                <a:xfrm>
                  <a:off x="351026" y="8501675"/>
                  <a:ext cx="6950391" cy="2092905"/>
                  <a:chOff x="353766" y="8570521"/>
                  <a:chExt cx="6950391" cy="2092905"/>
                </a:xfrm>
                <a:grpFill/>
              </p:grpSpPr>
              <p:pic>
                <p:nvPicPr>
                  <p:cNvPr id="3" name="Picture 2" descr="Screen Shot 2017-10-23 at 17.07.15.png"/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53766" y="8570521"/>
                    <a:ext cx="6950391" cy="2092905"/>
                  </a:xfrm>
                  <a:prstGeom prst="rect">
                    <a:avLst/>
                  </a:prstGeom>
                  <a:grpFill/>
                </p:spPr>
              </p:pic>
              <p:sp>
                <p:nvSpPr>
                  <p:cNvPr id="47" name="Rectangle 46"/>
                  <p:cNvSpPr/>
                  <p:nvPr/>
                </p:nvSpPr>
                <p:spPr>
                  <a:xfrm>
                    <a:off x="451252" y="8659510"/>
                    <a:ext cx="552000" cy="296932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sp>
            <p:nvSpPr>
              <p:cNvPr id="55" name="Rectangle 54"/>
              <p:cNvSpPr/>
              <p:nvPr/>
            </p:nvSpPr>
            <p:spPr>
              <a:xfrm>
                <a:off x="7218009" y="8084654"/>
                <a:ext cx="1490328" cy="209290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7" name="Rectangle 56"/>
            <p:cNvSpPr/>
            <p:nvPr/>
          </p:nvSpPr>
          <p:spPr>
            <a:xfrm>
              <a:off x="345676" y="10060608"/>
              <a:ext cx="7358991" cy="116951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345676" y="8088853"/>
              <a:ext cx="7358991" cy="4571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2" name="TextBox 51"/>
          <p:cNvSpPr txBox="1"/>
          <p:nvPr/>
        </p:nvSpPr>
        <p:spPr>
          <a:xfrm>
            <a:off x="345677" y="8088509"/>
            <a:ext cx="12407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E6E6E6"/>
                </a:solidFill>
                <a:latin typeface="Candara"/>
                <a:cs typeface="Candara"/>
              </a:rPr>
              <a:t>PUBLICATION</a:t>
            </a:r>
            <a:endParaRPr lang="en-US" sz="1400" dirty="0">
              <a:solidFill>
                <a:srgbClr val="E6E6E6"/>
              </a:solidFill>
              <a:latin typeface="Candara"/>
              <a:cs typeface="Candara"/>
            </a:endParaRPr>
          </a:p>
        </p:txBody>
      </p:sp>
      <p:pic>
        <p:nvPicPr>
          <p:cNvPr id="73" name="Picture 72" descr="Screen Shot 2017-10-23 at 18.01.49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3715" y="8578043"/>
            <a:ext cx="254000" cy="1257301"/>
          </a:xfrm>
          <a:prstGeom prst="rect">
            <a:avLst/>
          </a:prstGeom>
        </p:spPr>
      </p:pic>
      <p:pic>
        <p:nvPicPr>
          <p:cNvPr id="75" name="Picture 74" descr="Screen Shot 2017-10-23 at 18.02.13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6536" y="8578043"/>
            <a:ext cx="228600" cy="1257301"/>
          </a:xfrm>
          <a:prstGeom prst="rect">
            <a:avLst/>
          </a:prstGeom>
        </p:spPr>
      </p:pic>
      <p:sp>
        <p:nvSpPr>
          <p:cNvPr id="77" name="TextBox 76"/>
          <p:cNvSpPr txBox="1"/>
          <p:nvPr/>
        </p:nvSpPr>
        <p:spPr>
          <a:xfrm>
            <a:off x="7250490" y="8443770"/>
            <a:ext cx="4502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rgbClr val="E6E6E6"/>
                </a:solidFill>
                <a:latin typeface="Arial"/>
                <a:cs typeface="Arial"/>
              </a:rPr>
              <a:t>4.2</a:t>
            </a:r>
            <a:endParaRPr lang="en-US" sz="1100" dirty="0">
              <a:solidFill>
                <a:srgbClr val="E6E6E6"/>
              </a:solidFill>
              <a:latin typeface="Arial"/>
              <a:cs typeface="Arial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7250490" y="9701071"/>
            <a:ext cx="4502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rgbClr val="E6E6E6"/>
                </a:solidFill>
                <a:latin typeface="Arial"/>
                <a:cs typeface="Arial"/>
              </a:rPr>
              <a:t>2.3</a:t>
            </a:r>
            <a:endParaRPr lang="en-US" sz="1100" dirty="0">
              <a:solidFill>
                <a:srgbClr val="E6E6E6"/>
              </a:solidFill>
              <a:latin typeface="Arial"/>
              <a:cs typeface="Arial"/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7550856" y="8527871"/>
            <a:ext cx="45719" cy="130747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7827715" y="8527871"/>
            <a:ext cx="45719" cy="130747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80"/>
          <p:cNvSpPr txBox="1"/>
          <p:nvPr/>
        </p:nvSpPr>
        <p:spPr>
          <a:xfrm>
            <a:off x="7929136" y="9698093"/>
            <a:ext cx="58425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rgbClr val="E6E6E6"/>
                </a:solidFill>
                <a:latin typeface="Arial"/>
                <a:cs typeface="Arial"/>
              </a:rPr>
              <a:t> -4.2</a:t>
            </a:r>
            <a:endParaRPr lang="en-US" sz="1100" dirty="0">
              <a:solidFill>
                <a:srgbClr val="E6E6E6"/>
              </a:solidFill>
              <a:latin typeface="Arial"/>
              <a:cs typeface="Arial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7929136" y="8443770"/>
            <a:ext cx="58425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rgbClr val="E6E6E6"/>
                </a:solidFill>
                <a:latin typeface="Arial"/>
                <a:cs typeface="Arial"/>
              </a:rPr>
              <a:t> -2.3</a:t>
            </a:r>
            <a:endParaRPr lang="en-US" sz="1100" dirty="0">
              <a:solidFill>
                <a:srgbClr val="E6E6E6"/>
              </a:solidFill>
              <a:latin typeface="Arial"/>
              <a:cs typeface="Arial"/>
            </a:endParaRPr>
          </a:p>
        </p:txBody>
      </p:sp>
      <p:pic>
        <p:nvPicPr>
          <p:cNvPr id="60" name="Picture 59"/>
          <p:cNvPicPr>
            <a:picLocks noChangeAspect="1"/>
          </p:cNvPicPr>
          <p:nvPr/>
        </p:nvPicPr>
        <p:blipFill rotWithShape="1">
          <a:blip r:embed="rId10"/>
          <a:srcRect l="23659" t="16025" r="8093" b="30791"/>
          <a:stretch/>
        </p:blipFill>
        <p:spPr>
          <a:xfrm>
            <a:off x="509509" y="1878529"/>
            <a:ext cx="1750842" cy="1350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4262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437051" y="6229410"/>
            <a:ext cx="6026191" cy="2808800"/>
            <a:chOff x="1932164" y="1417015"/>
            <a:chExt cx="6026191" cy="280880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/>
            <a:srcRect l="22570" r="6879" b="66165"/>
            <a:stretch/>
          </p:blipFill>
          <p:spPr>
            <a:xfrm>
              <a:off x="2053769" y="1417015"/>
              <a:ext cx="5904586" cy="2217309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1932164" y="2756141"/>
              <a:ext cx="999861" cy="87818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6651497" y="2908541"/>
              <a:ext cx="1306858" cy="87818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5236546" y="3489953"/>
              <a:ext cx="1306858" cy="73586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" name="Picture 8" descr="Screen Shot 2017-10-26 at 14.01.4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2655" y="1550584"/>
            <a:ext cx="1692695" cy="2072938"/>
          </a:xfrm>
          <a:prstGeom prst="rect">
            <a:avLst/>
          </a:prstGeom>
        </p:spPr>
      </p:pic>
      <p:pic>
        <p:nvPicPr>
          <p:cNvPr id="10" name="Picture 9" descr="Screen Shot 2017-10-26 at 14.02.1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2655" y="3804945"/>
            <a:ext cx="1692695" cy="216908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17128" y="754993"/>
            <a:ext cx="5542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/>
              <a:t>ds000120 </a:t>
            </a:r>
            <a:r>
              <a:rPr lang="en-US" u="sng" dirty="0" smtClean="0"/>
              <a:t>Publication Figure Reproduction </a:t>
            </a:r>
            <a:endParaRPr lang="en-US" u="sng" dirty="0"/>
          </a:p>
        </p:txBody>
      </p:sp>
      <p:pic>
        <p:nvPicPr>
          <p:cNvPr id="13" name="Picture 12" descr="Screen Shot 2017-10-23 at 14.36.41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67" r="88425" b="94187"/>
          <a:stretch/>
        </p:blipFill>
        <p:spPr>
          <a:xfrm>
            <a:off x="1387891" y="1354172"/>
            <a:ext cx="668248" cy="392823"/>
          </a:xfrm>
          <a:prstGeom prst="rect">
            <a:avLst/>
          </a:prstGeom>
        </p:spPr>
      </p:pic>
      <p:pic>
        <p:nvPicPr>
          <p:cNvPr id="14" name="Picture 13" descr="Screen Shot 2017-10-23 at 15.01.11.pn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7" t="1577" r="90142" b="92887"/>
          <a:stretch/>
        </p:blipFill>
        <p:spPr>
          <a:xfrm>
            <a:off x="1436912" y="3606156"/>
            <a:ext cx="573401" cy="38779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244202" y="6167634"/>
            <a:ext cx="1240757" cy="307777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E6E6E6"/>
                </a:solidFill>
                <a:latin typeface="Candara"/>
                <a:cs typeface="Candara"/>
              </a:rPr>
              <a:t>PUBLICATION</a:t>
            </a:r>
            <a:endParaRPr lang="en-US" sz="1400" dirty="0">
              <a:solidFill>
                <a:srgbClr val="E6E6E6"/>
              </a:solidFill>
              <a:latin typeface="Candara"/>
              <a:cs typeface="Candara"/>
            </a:endParaRPr>
          </a:p>
        </p:txBody>
      </p:sp>
      <p:pic>
        <p:nvPicPr>
          <p:cNvPr id="16" name="Picture 15" descr="Screen Shot 2017-10-26 at 14.08.20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1188" y="8002219"/>
            <a:ext cx="1790700" cy="44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3360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3988"/>
          <a:stretch/>
        </p:blipFill>
        <p:spPr>
          <a:xfrm>
            <a:off x="0" y="1270506"/>
            <a:ext cx="7023496" cy="2819400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117128" y="754993"/>
            <a:ext cx="8318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/>
              <a:t>ds000001 </a:t>
            </a:r>
            <a:r>
              <a:rPr lang="en-US" u="sng" dirty="0" smtClean="0"/>
              <a:t>Reproduction T-Statistic Map Slice Comparisons</a:t>
            </a:r>
            <a:endParaRPr lang="en-US" u="sng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3988"/>
          <a:stretch/>
        </p:blipFill>
        <p:spPr>
          <a:xfrm>
            <a:off x="0" y="4089906"/>
            <a:ext cx="7023496" cy="2819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3988"/>
          <a:stretch/>
        </p:blipFill>
        <p:spPr>
          <a:xfrm>
            <a:off x="0" y="6909306"/>
            <a:ext cx="7023496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7326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3988"/>
          <a:stretch/>
        </p:blipFill>
        <p:spPr>
          <a:xfrm>
            <a:off x="0" y="1270506"/>
            <a:ext cx="7023496" cy="2819400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117128" y="754993"/>
            <a:ext cx="8318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/>
              <a:t>ds000001 </a:t>
            </a:r>
            <a:r>
              <a:rPr lang="en-US" u="sng" dirty="0" smtClean="0"/>
              <a:t>Permutation Test T-Statistic Map Slice Comparisons</a:t>
            </a:r>
            <a:endParaRPr lang="en-US" u="sn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3988"/>
          <a:stretch/>
        </p:blipFill>
        <p:spPr>
          <a:xfrm>
            <a:off x="0" y="4089906"/>
            <a:ext cx="7023496" cy="28194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l="3988"/>
          <a:stretch/>
        </p:blipFill>
        <p:spPr>
          <a:xfrm>
            <a:off x="0" y="6909306"/>
            <a:ext cx="7023496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6269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2883</TotalTime>
  <Words>197</Words>
  <Application>Microsoft Macintosh PowerPoint</Application>
  <PresentationFormat>Custom</PresentationFormat>
  <Paragraphs>53</Paragraphs>
  <Slides>26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7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Alex Bowring</dc:creator>
  <cp:lastModifiedBy>Alex Bowring</cp:lastModifiedBy>
  <cp:revision>65</cp:revision>
  <dcterms:created xsi:type="dcterms:W3CDTF">2017-10-23T13:32:46Z</dcterms:created>
  <dcterms:modified xsi:type="dcterms:W3CDTF">2018-01-16T13:09:55Z</dcterms:modified>
</cp:coreProperties>
</file>